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85" r:id="rId1"/>
  </p:sldMasterIdLst>
  <p:notesMasterIdLst>
    <p:notesMasterId r:id="rId28"/>
  </p:notesMasterIdLst>
  <p:handoutMasterIdLst>
    <p:handoutMasterId r:id="rId29"/>
  </p:handoutMasterIdLst>
  <p:sldIdLst>
    <p:sldId id="256" r:id="rId2"/>
    <p:sldId id="257" r:id="rId3"/>
    <p:sldId id="259" r:id="rId4"/>
    <p:sldId id="278" r:id="rId5"/>
    <p:sldId id="283" r:id="rId6"/>
    <p:sldId id="260" r:id="rId7"/>
    <p:sldId id="261" r:id="rId8"/>
    <p:sldId id="279" r:id="rId9"/>
    <p:sldId id="258" r:id="rId10"/>
    <p:sldId id="262" r:id="rId11"/>
    <p:sldId id="276" r:id="rId12"/>
    <p:sldId id="280" r:id="rId13"/>
    <p:sldId id="277" r:id="rId14"/>
    <p:sldId id="263" r:id="rId15"/>
    <p:sldId id="264" r:id="rId16"/>
    <p:sldId id="265" r:id="rId17"/>
    <p:sldId id="271" r:id="rId18"/>
    <p:sldId id="268" r:id="rId19"/>
    <p:sldId id="266" r:id="rId20"/>
    <p:sldId id="269" r:id="rId21"/>
    <p:sldId id="270" r:id="rId22"/>
    <p:sldId id="267" r:id="rId23"/>
    <p:sldId id="281" r:id="rId24"/>
    <p:sldId id="284" r:id="rId25"/>
    <p:sldId id="274" r:id="rId26"/>
    <p:sldId id="273" r:id="rId27"/>
  </p:sldIdLst>
  <p:sldSz cx="9144000" cy="6858000" type="screen4x3"/>
  <p:notesSz cx="6781800" cy="9855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71" autoAdjust="0"/>
    <p:restoredTop sz="94660"/>
  </p:normalViewPr>
  <p:slideViewPr>
    <p:cSldViewPr>
      <p:cViewPr varScale="1">
        <p:scale>
          <a:sx n="103" d="100"/>
          <a:sy n="103" d="100"/>
        </p:scale>
        <p:origin x="-21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sokrates\keilman\NICOK\Bef%20&amp;%20velf\H2009\SFR&amp;SDR1735-2008.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nb-NO"/>
  <c:chart>
    <c:title>
      <c:tx>
        <c:rich>
          <a:bodyPr/>
          <a:lstStyle/>
          <a:p>
            <a:pPr>
              <a:defRPr sz="2000" b="1" i="0" u="none" strike="noStrike" baseline="0">
                <a:solidFill>
                  <a:srgbClr val="000000"/>
                </a:solidFill>
                <a:latin typeface="Arial"/>
                <a:ea typeface="Arial"/>
                <a:cs typeface="Arial"/>
              </a:defRPr>
            </a:pPr>
            <a:r>
              <a:rPr lang="nb-NO" sz="2000"/>
              <a:t>Summarisk dødsrate og summarisk fødselsrate, Norge, 1735-2008</a:t>
            </a:r>
          </a:p>
        </c:rich>
      </c:tx>
      <c:layout/>
      <c:spPr>
        <a:noFill/>
        <a:ln w="25400">
          <a:noFill/>
        </a:ln>
      </c:spPr>
    </c:title>
    <c:plotArea>
      <c:layout>
        <c:manualLayout>
          <c:layoutTarget val="inner"/>
          <c:xMode val="edge"/>
          <c:yMode val="edge"/>
          <c:x val="0.10074985982789296"/>
          <c:y val="0.11616852017209198"/>
          <c:w val="0.85980741571390262"/>
          <c:h val="0.75595069946153715"/>
        </c:manualLayout>
      </c:layout>
      <c:lineChart>
        <c:grouping val="standard"/>
        <c:ser>
          <c:idx val="0"/>
          <c:order val="0"/>
          <c:tx>
            <c:strRef>
              <c:f>'SFR&amp;SDR1735-2008'!$C$4</c:f>
              <c:strCache>
                <c:ptCount val="1"/>
                <c:pt idx="0">
                  <c:v>SDR</c:v>
                </c:pt>
              </c:strCache>
            </c:strRef>
          </c:tx>
          <c:spPr>
            <a:ln w="25400">
              <a:solidFill>
                <a:srgbClr val="FF0000"/>
              </a:solidFill>
            </a:ln>
          </c:spPr>
          <c:marker>
            <c:symbol val="none"/>
          </c:marker>
          <c:cat>
            <c:strRef>
              <c:f>'SFR&amp;SDR1735-2008'!$A$5:$A$278</c:f>
              <c:strCache>
                <c:ptCount val="274"/>
                <c:pt idx="0">
                  <c:v>1735</c:v>
                </c:pt>
                <c:pt idx="1">
                  <c:v>1736</c:v>
                </c:pt>
                <c:pt idx="2">
                  <c:v>1737</c:v>
                </c:pt>
                <c:pt idx="3">
                  <c:v>1738</c:v>
                </c:pt>
                <c:pt idx="4">
                  <c:v>1739</c:v>
                </c:pt>
                <c:pt idx="5">
                  <c:v>1740</c:v>
                </c:pt>
                <c:pt idx="6">
                  <c:v>1741</c:v>
                </c:pt>
                <c:pt idx="7">
                  <c:v>1742</c:v>
                </c:pt>
                <c:pt idx="8">
                  <c:v>1743</c:v>
                </c:pt>
                <c:pt idx="9">
                  <c:v>1744</c:v>
                </c:pt>
                <c:pt idx="10">
                  <c:v>1745</c:v>
                </c:pt>
                <c:pt idx="11">
                  <c:v>1746</c:v>
                </c:pt>
                <c:pt idx="12">
                  <c:v>1747</c:v>
                </c:pt>
                <c:pt idx="13">
                  <c:v>1748</c:v>
                </c:pt>
                <c:pt idx="14">
                  <c:v>1749</c:v>
                </c:pt>
                <c:pt idx="15">
                  <c:v>1750</c:v>
                </c:pt>
                <c:pt idx="16">
                  <c:v>1751</c:v>
                </c:pt>
                <c:pt idx="17">
                  <c:v>1752</c:v>
                </c:pt>
                <c:pt idx="18">
                  <c:v>1753</c:v>
                </c:pt>
                <c:pt idx="19">
                  <c:v>1754</c:v>
                </c:pt>
                <c:pt idx="20">
                  <c:v>1755</c:v>
                </c:pt>
                <c:pt idx="21">
                  <c:v>1756</c:v>
                </c:pt>
                <c:pt idx="22">
                  <c:v>1757</c:v>
                </c:pt>
                <c:pt idx="23">
                  <c:v>1758</c:v>
                </c:pt>
                <c:pt idx="24">
                  <c:v>1759</c:v>
                </c:pt>
                <c:pt idx="25">
                  <c:v>1760</c:v>
                </c:pt>
                <c:pt idx="26">
                  <c:v>1761</c:v>
                </c:pt>
                <c:pt idx="27">
                  <c:v>1762</c:v>
                </c:pt>
                <c:pt idx="28">
                  <c:v>1763</c:v>
                </c:pt>
                <c:pt idx="29">
                  <c:v>1764</c:v>
                </c:pt>
                <c:pt idx="30">
                  <c:v>1765</c:v>
                </c:pt>
                <c:pt idx="31">
                  <c:v>1766</c:v>
                </c:pt>
                <c:pt idx="32">
                  <c:v>1767</c:v>
                </c:pt>
                <c:pt idx="33">
                  <c:v>1768</c:v>
                </c:pt>
                <c:pt idx="34">
                  <c:v>1769</c:v>
                </c:pt>
                <c:pt idx="35">
                  <c:v>1770</c:v>
                </c:pt>
                <c:pt idx="36">
                  <c:v>1771</c:v>
                </c:pt>
                <c:pt idx="37">
                  <c:v>1772</c:v>
                </c:pt>
                <c:pt idx="38">
                  <c:v>1773</c:v>
                </c:pt>
                <c:pt idx="39">
                  <c:v>1774</c:v>
                </c:pt>
                <c:pt idx="40">
                  <c:v>1775</c:v>
                </c:pt>
                <c:pt idx="41">
                  <c:v>1776</c:v>
                </c:pt>
                <c:pt idx="42">
                  <c:v>1777</c:v>
                </c:pt>
                <c:pt idx="43">
                  <c:v>1778</c:v>
                </c:pt>
                <c:pt idx="44">
                  <c:v>1779</c:v>
                </c:pt>
                <c:pt idx="45">
                  <c:v>1780</c:v>
                </c:pt>
                <c:pt idx="46">
                  <c:v>1781</c:v>
                </c:pt>
                <c:pt idx="47">
                  <c:v>1782</c:v>
                </c:pt>
                <c:pt idx="48">
                  <c:v>1783</c:v>
                </c:pt>
                <c:pt idx="49">
                  <c:v>1784</c:v>
                </c:pt>
                <c:pt idx="50">
                  <c:v>1785</c:v>
                </c:pt>
                <c:pt idx="51">
                  <c:v>1786</c:v>
                </c:pt>
                <c:pt idx="52">
                  <c:v>1787</c:v>
                </c:pt>
                <c:pt idx="53">
                  <c:v>1788</c:v>
                </c:pt>
                <c:pt idx="54">
                  <c:v>1789</c:v>
                </c:pt>
                <c:pt idx="55">
                  <c:v>1790</c:v>
                </c:pt>
                <c:pt idx="56">
                  <c:v>1791</c:v>
                </c:pt>
                <c:pt idx="57">
                  <c:v>1792</c:v>
                </c:pt>
                <c:pt idx="58">
                  <c:v>1793</c:v>
                </c:pt>
                <c:pt idx="59">
                  <c:v>1794</c:v>
                </c:pt>
                <c:pt idx="60">
                  <c:v>1795</c:v>
                </c:pt>
                <c:pt idx="61">
                  <c:v>1796</c:v>
                </c:pt>
                <c:pt idx="62">
                  <c:v>1797</c:v>
                </c:pt>
                <c:pt idx="63">
                  <c:v>1798</c:v>
                </c:pt>
                <c:pt idx="64">
                  <c:v>1799</c:v>
                </c:pt>
                <c:pt idx="65">
                  <c:v>1800</c:v>
                </c:pt>
                <c:pt idx="66">
                  <c:v>1801</c:v>
                </c:pt>
                <c:pt idx="67">
                  <c:v>1802</c:v>
                </c:pt>
                <c:pt idx="68">
                  <c:v>1803</c:v>
                </c:pt>
                <c:pt idx="69">
                  <c:v>1804</c:v>
                </c:pt>
                <c:pt idx="70">
                  <c:v>1805</c:v>
                </c:pt>
                <c:pt idx="71">
                  <c:v>1806</c:v>
                </c:pt>
                <c:pt idx="72">
                  <c:v>1807</c:v>
                </c:pt>
                <c:pt idx="73">
                  <c:v>1808</c:v>
                </c:pt>
                <c:pt idx="74">
                  <c:v>1809</c:v>
                </c:pt>
                <c:pt idx="75">
                  <c:v>1810</c:v>
                </c:pt>
                <c:pt idx="76">
                  <c:v>1811</c:v>
                </c:pt>
                <c:pt idx="77">
                  <c:v>1812</c:v>
                </c:pt>
                <c:pt idx="78">
                  <c:v>1813</c:v>
                </c:pt>
                <c:pt idx="79">
                  <c:v>1814</c:v>
                </c:pt>
                <c:pt idx="80">
                  <c:v>1815</c:v>
                </c:pt>
                <c:pt idx="81">
                  <c:v>1816</c:v>
                </c:pt>
                <c:pt idx="82">
                  <c:v>1817</c:v>
                </c:pt>
                <c:pt idx="83">
                  <c:v>1818</c:v>
                </c:pt>
                <c:pt idx="84">
                  <c:v>1819</c:v>
                </c:pt>
                <c:pt idx="85">
                  <c:v>1820</c:v>
                </c:pt>
                <c:pt idx="86">
                  <c:v>1821</c:v>
                </c:pt>
                <c:pt idx="87">
                  <c:v>1822</c:v>
                </c:pt>
                <c:pt idx="88">
                  <c:v>1823</c:v>
                </c:pt>
                <c:pt idx="89">
                  <c:v>1824</c:v>
                </c:pt>
                <c:pt idx="90">
                  <c:v>1825</c:v>
                </c:pt>
                <c:pt idx="91">
                  <c:v>1826</c:v>
                </c:pt>
                <c:pt idx="92">
                  <c:v>1827</c:v>
                </c:pt>
                <c:pt idx="93">
                  <c:v>1828</c:v>
                </c:pt>
                <c:pt idx="94">
                  <c:v>1829</c:v>
                </c:pt>
                <c:pt idx="95">
                  <c:v>1830</c:v>
                </c:pt>
                <c:pt idx="96">
                  <c:v>1831</c:v>
                </c:pt>
                <c:pt idx="97">
                  <c:v>1832</c:v>
                </c:pt>
                <c:pt idx="98">
                  <c:v>1833</c:v>
                </c:pt>
                <c:pt idx="99">
                  <c:v>1834</c:v>
                </c:pt>
                <c:pt idx="100">
                  <c:v>1835</c:v>
                </c:pt>
                <c:pt idx="101">
                  <c:v>1836</c:v>
                </c:pt>
                <c:pt idx="102">
                  <c:v>1837</c:v>
                </c:pt>
                <c:pt idx="103">
                  <c:v>1838</c:v>
                </c:pt>
                <c:pt idx="104">
                  <c:v>1839</c:v>
                </c:pt>
                <c:pt idx="105">
                  <c:v>1840</c:v>
                </c:pt>
                <c:pt idx="106">
                  <c:v>1841</c:v>
                </c:pt>
                <c:pt idx="107">
                  <c:v>1842</c:v>
                </c:pt>
                <c:pt idx="108">
                  <c:v>1843</c:v>
                </c:pt>
                <c:pt idx="109">
                  <c:v>1844</c:v>
                </c:pt>
                <c:pt idx="110">
                  <c:v>1845</c:v>
                </c:pt>
                <c:pt idx="111">
                  <c:v>1846</c:v>
                </c:pt>
                <c:pt idx="112">
                  <c:v>1847</c:v>
                </c:pt>
                <c:pt idx="113">
                  <c:v>1848</c:v>
                </c:pt>
                <c:pt idx="114">
                  <c:v>1849</c:v>
                </c:pt>
                <c:pt idx="115">
                  <c:v>1850</c:v>
                </c:pt>
                <c:pt idx="116">
                  <c:v>1851</c:v>
                </c:pt>
                <c:pt idx="117">
                  <c:v>1852</c:v>
                </c:pt>
                <c:pt idx="118">
                  <c:v>1853</c:v>
                </c:pt>
                <c:pt idx="119">
                  <c:v>1854</c:v>
                </c:pt>
                <c:pt idx="120">
                  <c:v>1855</c:v>
                </c:pt>
                <c:pt idx="121">
                  <c:v>1856</c:v>
                </c:pt>
                <c:pt idx="122">
                  <c:v>1857</c:v>
                </c:pt>
                <c:pt idx="123">
                  <c:v>1858</c:v>
                </c:pt>
                <c:pt idx="124">
                  <c:v>1859</c:v>
                </c:pt>
                <c:pt idx="125">
                  <c:v>1860</c:v>
                </c:pt>
                <c:pt idx="126">
                  <c:v>1861</c:v>
                </c:pt>
                <c:pt idx="127">
                  <c:v>1862</c:v>
                </c:pt>
                <c:pt idx="128">
                  <c:v>1863</c:v>
                </c:pt>
                <c:pt idx="129">
                  <c:v>1864</c:v>
                </c:pt>
                <c:pt idx="130">
                  <c:v>1865</c:v>
                </c:pt>
                <c:pt idx="131">
                  <c:v>1866</c:v>
                </c:pt>
                <c:pt idx="132">
                  <c:v>1867</c:v>
                </c:pt>
                <c:pt idx="133">
                  <c:v>1868</c:v>
                </c:pt>
                <c:pt idx="134">
                  <c:v>1869</c:v>
                </c:pt>
                <c:pt idx="135">
                  <c:v>1870</c:v>
                </c:pt>
                <c:pt idx="136">
                  <c:v>1871</c:v>
                </c:pt>
                <c:pt idx="137">
                  <c:v>1872</c:v>
                </c:pt>
                <c:pt idx="138">
                  <c:v>1873</c:v>
                </c:pt>
                <c:pt idx="139">
                  <c:v>1874</c:v>
                </c:pt>
                <c:pt idx="140">
                  <c:v>1875</c:v>
                </c:pt>
                <c:pt idx="141">
                  <c:v>1876</c:v>
                </c:pt>
                <c:pt idx="142">
                  <c:v>1877</c:v>
                </c:pt>
                <c:pt idx="143">
                  <c:v>1878</c:v>
                </c:pt>
                <c:pt idx="144">
                  <c:v>1879</c:v>
                </c:pt>
                <c:pt idx="145">
                  <c:v>1880</c:v>
                </c:pt>
                <c:pt idx="146">
                  <c:v>1881</c:v>
                </c:pt>
                <c:pt idx="147">
                  <c:v>1882</c:v>
                </c:pt>
                <c:pt idx="148">
                  <c:v>1883</c:v>
                </c:pt>
                <c:pt idx="149">
                  <c:v>1884</c:v>
                </c:pt>
                <c:pt idx="150">
                  <c:v>1885</c:v>
                </c:pt>
                <c:pt idx="151">
                  <c:v>1886</c:v>
                </c:pt>
                <c:pt idx="152">
                  <c:v>1887</c:v>
                </c:pt>
                <c:pt idx="153">
                  <c:v>1888</c:v>
                </c:pt>
                <c:pt idx="154">
                  <c:v>1889</c:v>
                </c:pt>
                <c:pt idx="155">
                  <c:v>1890</c:v>
                </c:pt>
                <c:pt idx="156">
                  <c:v>1891</c:v>
                </c:pt>
                <c:pt idx="157">
                  <c:v>1892</c:v>
                </c:pt>
                <c:pt idx="158">
                  <c:v>1893</c:v>
                </c:pt>
                <c:pt idx="159">
                  <c:v>1894</c:v>
                </c:pt>
                <c:pt idx="160">
                  <c:v>1895</c:v>
                </c:pt>
                <c:pt idx="161">
                  <c:v>1896</c:v>
                </c:pt>
                <c:pt idx="162">
                  <c:v>1897</c:v>
                </c:pt>
                <c:pt idx="163">
                  <c:v>1898</c:v>
                </c:pt>
                <c:pt idx="164">
                  <c:v>1899</c:v>
                </c:pt>
                <c:pt idx="165">
                  <c:v>1900</c:v>
                </c:pt>
                <c:pt idx="166">
                  <c:v>1901</c:v>
                </c:pt>
                <c:pt idx="167">
                  <c:v>1902</c:v>
                </c:pt>
                <c:pt idx="168">
                  <c:v>1903</c:v>
                </c:pt>
                <c:pt idx="169">
                  <c:v>1904</c:v>
                </c:pt>
                <c:pt idx="170">
                  <c:v>1905</c:v>
                </c:pt>
                <c:pt idx="171">
                  <c:v>1906</c:v>
                </c:pt>
                <c:pt idx="172">
                  <c:v>1907</c:v>
                </c:pt>
                <c:pt idx="173">
                  <c:v>1908</c:v>
                </c:pt>
                <c:pt idx="174">
                  <c:v>1909</c:v>
                </c:pt>
                <c:pt idx="175">
                  <c:v>1910</c:v>
                </c:pt>
                <c:pt idx="176">
                  <c:v>1911</c:v>
                </c:pt>
                <c:pt idx="177">
                  <c:v>1912</c:v>
                </c:pt>
                <c:pt idx="178">
                  <c:v>1913</c:v>
                </c:pt>
                <c:pt idx="179">
                  <c:v>1914</c:v>
                </c:pt>
                <c:pt idx="180">
                  <c:v>1915</c:v>
                </c:pt>
                <c:pt idx="181">
                  <c:v>1916</c:v>
                </c:pt>
                <c:pt idx="182">
                  <c:v>1917</c:v>
                </c:pt>
                <c:pt idx="183">
                  <c:v>1918</c:v>
                </c:pt>
                <c:pt idx="184">
                  <c:v>1919</c:v>
                </c:pt>
                <c:pt idx="185">
                  <c:v>1920</c:v>
                </c:pt>
                <c:pt idx="186">
                  <c:v>1921</c:v>
                </c:pt>
                <c:pt idx="187">
                  <c:v>1922</c:v>
                </c:pt>
                <c:pt idx="188">
                  <c:v>1923</c:v>
                </c:pt>
                <c:pt idx="189">
                  <c:v>1924</c:v>
                </c:pt>
                <c:pt idx="190">
                  <c:v>1925</c:v>
                </c:pt>
                <c:pt idx="191">
                  <c:v>1926</c:v>
                </c:pt>
                <c:pt idx="192">
                  <c:v>1927</c:v>
                </c:pt>
                <c:pt idx="193">
                  <c:v>1928</c:v>
                </c:pt>
                <c:pt idx="194">
                  <c:v>1929</c:v>
                </c:pt>
                <c:pt idx="195">
                  <c:v>1930</c:v>
                </c:pt>
                <c:pt idx="196">
                  <c:v>1931</c:v>
                </c:pt>
                <c:pt idx="197">
                  <c:v>1932</c:v>
                </c:pt>
                <c:pt idx="198">
                  <c:v>1933</c:v>
                </c:pt>
                <c:pt idx="199">
                  <c:v>1934</c:v>
                </c:pt>
                <c:pt idx="200">
                  <c:v>1935</c:v>
                </c:pt>
                <c:pt idx="201">
                  <c:v>1936</c:v>
                </c:pt>
                <c:pt idx="202">
                  <c:v>1937</c:v>
                </c:pt>
                <c:pt idx="203">
                  <c:v>1938</c:v>
                </c:pt>
                <c:pt idx="204">
                  <c:v>1939</c:v>
                </c:pt>
                <c:pt idx="205">
                  <c:v>1940</c:v>
                </c:pt>
                <c:pt idx="206">
                  <c:v>1941</c:v>
                </c:pt>
                <c:pt idx="207">
                  <c:v>1942</c:v>
                </c:pt>
                <c:pt idx="208">
                  <c:v>1943</c:v>
                </c:pt>
                <c:pt idx="209">
                  <c:v>1944</c:v>
                </c:pt>
                <c:pt idx="210">
                  <c:v>1945</c:v>
                </c:pt>
                <c:pt idx="211">
                  <c:v>1946</c:v>
                </c:pt>
                <c:pt idx="212">
                  <c:v>1947</c:v>
                </c:pt>
                <c:pt idx="213">
                  <c:v>1948</c:v>
                </c:pt>
                <c:pt idx="214">
                  <c:v>1949</c:v>
                </c:pt>
                <c:pt idx="215">
                  <c:v>1950</c:v>
                </c:pt>
                <c:pt idx="216">
                  <c:v>1951</c:v>
                </c:pt>
                <c:pt idx="217">
                  <c:v>1952</c:v>
                </c:pt>
                <c:pt idx="218">
                  <c:v>1953</c:v>
                </c:pt>
                <c:pt idx="219">
                  <c:v>1954</c:v>
                </c:pt>
                <c:pt idx="220">
                  <c:v>1955</c:v>
                </c:pt>
                <c:pt idx="221">
                  <c:v>1956</c:v>
                </c:pt>
                <c:pt idx="222">
                  <c:v>1957</c:v>
                </c:pt>
                <c:pt idx="223">
                  <c:v>1958</c:v>
                </c:pt>
                <c:pt idx="224">
                  <c:v>1959</c:v>
                </c:pt>
                <c:pt idx="225">
                  <c:v>1960</c:v>
                </c:pt>
                <c:pt idx="226">
                  <c:v>1961</c:v>
                </c:pt>
                <c:pt idx="227">
                  <c:v>1962</c:v>
                </c:pt>
                <c:pt idx="228">
                  <c:v>1963</c:v>
                </c:pt>
                <c:pt idx="229">
                  <c:v>1964</c:v>
                </c:pt>
                <c:pt idx="230">
                  <c:v>1965</c:v>
                </c:pt>
                <c:pt idx="231">
                  <c:v>1966</c:v>
                </c:pt>
                <c:pt idx="232">
                  <c:v>1967</c:v>
                </c:pt>
                <c:pt idx="233">
                  <c:v>1968</c:v>
                </c:pt>
                <c:pt idx="234">
                  <c:v>1969</c:v>
                </c:pt>
                <c:pt idx="235">
                  <c:v>1970</c:v>
                </c:pt>
                <c:pt idx="236">
                  <c:v>1971</c:v>
                </c:pt>
                <c:pt idx="237">
                  <c:v>1972</c:v>
                </c:pt>
                <c:pt idx="238">
                  <c:v>1973</c:v>
                </c:pt>
                <c:pt idx="239">
                  <c:v>1974</c:v>
                </c:pt>
                <c:pt idx="240">
                  <c:v>1975</c:v>
                </c:pt>
                <c:pt idx="241">
                  <c:v>1976</c:v>
                </c:pt>
                <c:pt idx="242">
                  <c:v>1977</c:v>
                </c:pt>
                <c:pt idx="243">
                  <c:v>1978</c:v>
                </c:pt>
                <c:pt idx="244">
                  <c:v>1979</c:v>
                </c:pt>
                <c:pt idx="245">
                  <c:v>1980</c:v>
                </c:pt>
                <c:pt idx="246">
                  <c:v>1981</c:v>
                </c:pt>
                <c:pt idx="247">
                  <c:v>1982</c:v>
                </c:pt>
                <c:pt idx="248">
                  <c:v>1983</c:v>
                </c:pt>
                <c:pt idx="249">
                  <c:v>1984</c:v>
                </c:pt>
                <c:pt idx="250">
                  <c:v>1985</c:v>
                </c:pt>
                <c:pt idx="251">
                  <c:v>1986</c:v>
                </c:pt>
                <c:pt idx="252">
                  <c:v>1987</c:v>
                </c:pt>
                <c:pt idx="253">
                  <c:v>1988</c:v>
                </c:pt>
                <c:pt idx="254">
                  <c:v>1989</c:v>
                </c:pt>
                <c:pt idx="255">
                  <c:v>1990</c:v>
                </c:pt>
                <c:pt idx="256">
                  <c:v>1991</c:v>
                </c:pt>
                <c:pt idx="257">
                  <c:v>1992</c:v>
                </c:pt>
                <c:pt idx="258">
                  <c:v>1993</c:v>
                </c:pt>
                <c:pt idx="259">
                  <c:v>1994</c:v>
                </c:pt>
                <c:pt idx="260">
                  <c:v>1995</c:v>
                </c:pt>
                <c:pt idx="261">
                  <c:v>1996</c:v>
                </c:pt>
                <c:pt idx="262">
                  <c:v>1997</c:v>
                </c:pt>
                <c:pt idx="263">
                  <c:v>1998</c:v>
                </c:pt>
                <c:pt idx="264">
                  <c:v>1999</c:v>
                </c:pt>
                <c:pt idx="265">
                  <c:v>2000</c:v>
                </c:pt>
                <c:pt idx="266">
                  <c:v>2001</c:v>
                </c:pt>
                <c:pt idx="267">
                  <c:v>2002</c:v>
                </c:pt>
                <c:pt idx="268">
                  <c:v>2003</c:v>
                </c:pt>
                <c:pt idx="269">
                  <c:v>2004</c:v>
                </c:pt>
                <c:pt idx="270">
                  <c:v>2005</c:v>
                </c:pt>
                <c:pt idx="271">
                  <c:v>2006</c:v>
                </c:pt>
                <c:pt idx="272">
                  <c:v>2007</c:v>
                </c:pt>
                <c:pt idx="273">
                  <c:v>2008</c:v>
                </c:pt>
              </c:strCache>
            </c:strRef>
          </c:cat>
          <c:val>
            <c:numRef>
              <c:f>'SFR&amp;SDR1735-2008'!$C$5:$C$278</c:f>
              <c:numCache>
                <c:formatCode>General</c:formatCode>
                <c:ptCount val="274"/>
                <c:pt idx="0">
                  <c:v>19</c:v>
                </c:pt>
                <c:pt idx="1">
                  <c:v>20.6</c:v>
                </c:pt>
                <c:pt idx="2">
                  <c:v>24.5</c:v>
                </c:pt>
                <c:pt idx="3">
                  <c:v>22.8</c:v>
                </c:pt>
                <c:pt idx="4">
                  <c:v>22.8</c:v>
                </c:pt>
                <c:pt idx="5">
                  <c:v>25.1</c:v>
                </c:pt>
                <c:pt idx="6">
                  <c:v>40.800000000000004</c:v>
                </c:pt>
                <c:pt idx="7">
                  <c:v>52.2</c:v>
                </c:pt>
                <c:pt idx="8">
                  <c:v>28.4</c:v>
                </c:pt>
                <c:pt idx="9">
                  <c:v>21.4</c:v>
                </c:pt>
                <c:pt idx="10">
                  <c:v>18.2</c:v>
                </c:pt>
                <c:pt idx="11">
                  <c:v>20.6</c:v>
                </c:pt>
                <c:pt idx="12">
                  <c:v>23.2</c:v>
                </c:pt>
                <c:pt idx="13">
                  <c:v>32.1</c:v>
                </c:pt>
                <c:pt idx="14">
                  <c:v>27.1</c:v>
                </c:pt>
                <c:pt idx="15">
                  <c:v>25.5</c:v>
                </c:pt>
                <c:pt idx="16">
                  <c:v>26.1</c:v>
                </c:pt>
                <c:pt idx="17">
                  <c:v>24.6</c:v>
                </c:pt>
                <c:pt idx="18">
                  <c:v>22.7</c:v>
                </c:pt>
                <c:pt idx="19">
                  <c:v>23.4</c:v>
                </c:pt>
                <c:pt idx="20">
                  <c:v>24.8</c:v>
                </c:pt>
                <c:pt idx="21">
                  <c:v>26.4</c:v>
                </c:pt>
                <c:pt idx="22">
                  <c:v>21.5</c:v>
                </c:pt>
                <c:pt idx="23">
                  <c:v>23.9</c:v>
                </c:pt>
                <c:pt idx="24">
                  <c:v>26.2</c:v>
                </c:pt>
                <c:pt idx="25">
                  <c:v>22.6</c:v>
                </c:pt>
                <c:pt idx="26">
                  <c:v>22.6</c:v>
                </c:pt>
                <c:pt idx="27">
                  <c:v>23.2</c:v>
                </c:pt>
                <c:pt idx="28">
                  <c:v>35.6</c:v>
                </c:pt>
                <c:pt idx="29">
                  <c:v>27</c:v>
                </c:pt>
                <c:pt idx="30">
                  <c:v>28.1</c:v>
                </c:pt>
                <c:pt idx="31">
                  <c:v>27.7</c:v>
                </c:pt>
                <c:pt idx="32">
                  <c:v>22.2</c:v>
                </c:pt>
                <c:pt idx="33">
                  <c:v>22.3</c:v>
                </c:pt>
                <c:pt idx="34">
                  <c:v>21.8</c:v>
                </c:pt>
                <c:pt idx="35">
                  <c:v>23.6</c:v>
                </c:pt>
                <c:pt idx="36">
                  <c:v>22.9</c:v>
                </c:pt>
                <c:pt idx="37">
                  <c:v>26.8</c:v>
                </c:pt>
                <c:pt idx="38">
                  <c:v>47.5</c:v>
                </c:pt>
                <c:pt idx="39">
                  <c:v>25.5</c:v>
                </c:pt>
                <c:pt idx="40">
                  <c:v>22.9</c:v>
                </c:pt>
                <c:pt idx="41">
                  <c:v>20.399999999999999</c:v>
                </c:pt>
                <c:pt idx="42">
                  <c:v>20.8</c:v>
                </c:pt>
                <c:pt idx="43">
                  <c:v>20</c:v>
                </c:pt>
                <c:pt idx="44">
                  <c:v>27.1</c:v>
                </c:pt>
                <c:pt idx="45">
                  <c:v>25.3</c:v>
                </c:pt>
                <c:pt idx="46">
                  <c:v>20.7</c:v>
                </c:pt>
                <c:pt idx="47">
                  <c:v>22.4</c:v>
                </c:pt>
                <c:pt idx="48">
                  <c:v>24.6</c:v>
                </c:pt>
                <c:pt idx="49">
                  <c:v>23.8</c:v>
                </c:pt>
                <c:pt idx="50">
                  <c:v>33.1</c:v>
                </c:pt>
                <c:pt idx="51">
                  <c:v>24.2</c:v>
                </c:pt>
                <c:pt idx="52">
                  <c:v>22.7</c:v>
                </c:pt>
                <c:pt idx="53">
                  <c:v>26.1</c:v>
                </c:pt>
                <c:pt idx="54">
                  <c:v>30.4</c:v>
                </c:pt>
                <c:pt idx="55">
                  <c:v>22.9</c:v>
                </c:pt>
                <c:pt idx="56">
                  <c:v>22.9</c:v>
                </c:pt>
                <c:pt idx="57">
                  <c:v>23.9</c:v>
                </c:pt>
                <c:pt idx="58">
                  <c:v>22.1</c:v>
                </c:pt>
                <c:pt idx="59">
                  <c:v>20.8</c:v>
                </c:pt>
                <c:pt idx="60">
                  <c:v>22.5</c:v>
                </c:pt>
                <c:pt idx="61">
                  <c:v>21.7</c:v>
                </c:pt>
                <c:pt idx="62">
                  <c:v>22.5</c:v>
                </c:pt>
                <c:pt idx="63">
                  <c:v>22.6</c:v>
                </c:pt>
                <c:pt idx="64">
                  <c:v>21</c:v>
                </c:pt>
                <c:pt idx="65">
                  <c:v>25.6</c:v>
                </c:pt>
                <c:pt idx="66">
                  <c:v>27.4</c:v>
                </c:pt>
                <c:pt idx="67">
                  <c:v>25.2</c:v>
                </c:pt>
                <c:pt idx="68">
                  <c:v>24.9</c:v>
                </c:pt>
                <c:pt idx="69">
                  <c:v>23.5</c:v>
                </c:pt>
                <c:pt idx="70">
                  <c:v>20.8</c:v>
                </c:pt>
                <c:pt idx="71">
                  <c:v>21.1</c:v>
                </c:pt>
                <c:pt idx="72">
                  <c:v>22.6</c:v>
                </c:pt>
                <c:pt idx="73">
                  <c:v>26.1</c:v>
                </c:pt>
                <c:pt idx="74">
                  <c:v>36</c:v>
                </c:pt>
                <c:pt idx="75">
                  <c:v>26.8</c:v>
                </c:pt>
                <c:pt idx="76">
                  <c:v>25.5</c:v>
                </c:pt>
                <c:pt idx="77">
                  <c:v>21.3</c:v>
                </c:pt>
                <c:pt idx="78">
                  <c:v>29.5</c:v>
                </c:pt>
                <c:pt idx="79">
                  <c:v>22.6</c:v>
                </c:pt>
                <c:pt idx="80">
                  <c:v>19.8</c:v>
                </c:pt>
                <c:pt idx="81">
                  <c:v>19.329999999999988</c:v>
                </c:pt>
                <c:pt idx="82">
                  <c:v>17.66</c:v>
                </c:pt>
                <c:pt idx="83">
                  <c:v>19.05</c:v>
                </c:pt>
                <c:pt idx="84">
                  <c:v>19.7</c:v>
                </c:pt>
                <c:pt idx="85">
                  <c:v>18.91</c:v>
                </c:pt>
                <c:pt idx="86">
                  <c:v>20.45</c:v>
                </c:pt>
                <c:pt idx="87">
                  <c:v>19.45999999999999</c:v>
                </c:pt>
                <c:pt idx="88">
                  <c:v>17.73</c:v>
                </c:pt>
                <c:pt idx="89">
                  <c:v>18.45999999999999</c:v>
                </c:pt>
                <c:pt idx="90">
                  <c:v>17.43</c:v>
                </c:pt>
                <c:pt idx="91">
                  <c:v>18.47</c:v>
                </c:pt>
                <c:pt idx="92">
                  <c:v>17.97999999999999</c:v>
                </c:pt>
                <c:pt idx="93">
                  <c:v>19.41</c:v>
                </c:pt>
                <c:pt idx="94">
                  <c:v>19.36</c:v>
                </c:pt>
                <c:pt idx="95">
                  <c:v>19.72</c:v>
                </c:pt>
                <c:pt idx="96">
                  <c:v>19.77999999999999</c:v>
                </c:pt>
                <c:pt idx="97">
                  <c:v>18.47</c:v>
                </c:pt>
                <c:pt idx="98">
                  <c:v>20.34</c:v>
                </c:pt>
                <c:pt idx="99">
                  <c:v>22.439999999999991</c:v>
                </c:pt>
                <c:pt idx="100">
                  <c:v>19.489999999999981</c:v>
                </c:pt>
                <c:pt idx="101">
                  <c:v>19.239999999999988</c:v>
                </c:pt>
                <c:pt idx="102">
                  <c:v>20.77</c:v>
                </c:pt>
                <c:pt idx="103">
                  <c:v>21.71</c:v>
                </c:pt>
                <c:pt idx="104">
                  <c:v>21.62</c:v>
                </c:pt>
                <c:pt idx="105">
                  <c:v>19.809999999999999</c:v>
                </c:pt>
                <c:pt idx="106">
                  <c:v>17.260000000000002</c:v>
                </c:pt>
                <c:pt idx="107">
                  <c:v>17.97999999999999</c:v>
                </c:pt>
                <c:pt idx="108">
                  <c:v>17.939999999999991</c:v>
                </c:pt>
                <c:pt idx="109">
                  <c:v>17.13000000000001</c:v>
                </c:pt>
                <c:pt idx="110">
                  <c:v>16.91</c:v>
                </c:pt>
                <c:pt idx="111">
                  <c:v>17.87</c:v>
                </c:pt>
                <c:pt idx="112">
                  <c:v>20.34</c:v>
                </c:pt>
                <c:pt idx="113">
                  <c:v>20.47999999999999</c:v>
                </c:pt>
                <c:pt idx="114">
                  <c:v>18.32</c:v>
                </c:pt>
                <c:pt idx="115">
                  <c:v>17.22</c:v>
                </c:pt>
                <c:pt idx="116">
                  <c:v>17.100000000000001</c:v>
                </c:pt>
                <c:pt idx="117">
                  <c:v>17.93</c:v>
                </c:pt>
                <c:pt idx="118">
                  <c:v>18.329999999999988</c:v>
                </c:pt>
                <c:pt idx="119">
                  <c:v>16.03</c:v>
                </c:pt>
                <c:pt idx="120">
                  <c:v>17.149999999999999</c:v>
                </c:pt>
                <c:pt idx="121">
                  <c:v>16.899999999999999</c:v>
                </c:pt>
                <c:pt idx="122">
                  <c:v>17.11000000000001</c:v>
                </c:pt>
                <c:pt idx="123">
                  <c:v>16.07</c:v>
                </c:pt>
                <c:pt idx="124">
                  <c:v>17.03</c:v>
                </c:pt>
                <c:pt idx="125">
                  <c:v>17.170000000000005</c:v>
                </c:pt>
                <c:pt idx="126">
                  <c:v>19.510000000000005</c:v>
                </c:pt>
                <c:pt idx="127">
                  <c:v>19.97999999999999</c:v>
                </c:pt>
                <c:pt idx="128">
                  <c:v>18.87</c:v>
                </c:pt>
                <c:pt idx="129">
                  <c:v>17.8</c:v>
                </c:pt>
                <c:pt idx="130">
                  <c:v>16.61000000000001</c:v>
                </c:pt>
                <c:pt idx="131">
                  <c:v>17.05</c:v>
                </c:pt>
                <c:pt idx="132">
                  <c:v>18.47</c:v>
                </c:pt>
                <c:pt idx="133">
                  <c:v>18.309999999999999</c:v>
                </c:pt>
                <c:pt idx="134">
                  <c:v>17.149999999999999</c:v>
                </c:pt>
                <c:pt idx="135">
                  <c:v>16.23</c:v>
                </c:pt>
                <c:pt idx="136">
                  <c:v>16.88</c:v>
                </c:pt>
                <c:pt idx="137">
                  <c:v>16.670000000000005</c:v>
                </c:pt>
                <c:pt idx="138">
                  <c:v>16.97</c:v>
                </c:pt>
                <c:pt idx="139">
                  <c:v>18.34</c:v>
                </c:pt>
                <c:pt idx="140">
                  <c:v>18.77999999999999</c:v>
                </c:pt>
                <c:pt idx="141">
                  <c:v>18.86</c:v>
                </c:pt>
                <c:pt idx="142">
                  <c:v>16.88</c:v>
                </c:pt>
                <c:pt idx="143">
                  <c:v>15.96</c:v>
                </c:pt>
                <c:pt idx="144">
                  <c:v>15.11</c:v>
                </c:pt>
                <c:pt idx="145">
                  <c:v>16.190000000000001</c:v>
                </c:pt>
                <c:pt idx="146">
                  <c:v>17.010000000000005</c:v>
                </c:pt>
                <c:pt idx="147">
                  <c:v>18.64</c:v>
                </c:pt>
                <c:pt idx="148">
                  <c:v>16.95999999999999</c:v>
                </c:pt>
                <c:pt idx="149">
                  <c:v>16.63000000000001</c:v>
                </c:pt>
                <c:pt idx="150">
                  <c:v>16.45</c:v>
                </c:pt>
                <c:pt idx="151">
                  <c:v>16.260000000000002</c:v>
                </c:pt>
                <c:pt idx="152">
                  <c:v>16.2</c:v>
                </c:pt>
                <c:pt idx="153">
                  <c:v>17.260000000000002</c:v>
                </c:pt>
                <c:pt idx="154">
                  <c:v>17.760000000000002</c:v>
                </c:pt>
                <c:pt idx="155">
                  <c:v>18.010000000000005</c:v>
                </c:pt>
                <c:pt idx="156">
                  <c:v>17.7</c:v>
                </c:pt>
                <c:pt idx="157">
                  <c:v>17.88</c:v>
                </c:pt>
                <c:pt idx="158">
                  <c:v>16.45999999999999</c:v>
                </c:pt>
                <c:pt idx="159">
                  <c:v>16.899999999999999</c:v>
                </c:pt>
                <c:pt idx="160">
                  <c:v>15.639999999999999</c:v>
                </c:pt>
                <c:pt idx="161">
                  <c:v>15.2</c:v>
                </c:pt>
                <c:pt idx="162">
                  <c:v>15.350000000000005</c:v>
                </c:pt>
                <c:pt idx="163">
                  <c:v>15.29</c:v>
                </c:pt>
                <c:pt idx="164">
                  <c:v>16.760000000000002</c:v>
                </c:pt>
                <c:pt idx="165">
                  <c:v>15.850000000000005</c:v>
                </c:pt>
                <c:pt idx="166">
                  <c:v>15</c:v>
                </c:pt>
                <c:pt idx="167">
                  <c:v>13.92</c:v>
                </c:pt>
                <c:pt idx="168">
                  <c:v>14.79</c:v>
                </c:pt>
                <c:pt idx="169">
                  <c:v>14.32</c:v>
                </c:pt>
                <c:pt idx="170">
                  <c:v>14.75</c:v>
                </c:pt>
                <c:pt idx="171">
                  <c:v>13.65</c:v>
                </c:pt>
                <c:pt idx="172">
                  <c:v>14.32</c:v>
                </c:pt>
                <c:pt idx="173">
                  <c:v>14.229999999999999</c:v>
                </c:pt>
                <c:pt idx="174">
                  <c:v>13.56</c:v>
                </c:pt>
                <c:pt idx="175">
                  <c:v>13.51</c:v>
                </c:pt>
                <c:pt idx="176">
                  <c:v>13.2</c:v>
                </c:pt>
                <c:pt idx="177">
                  <c:v>13.48</c:v>
                </c:pt>
                <c:pt idx="178">
                  <c:v>13.26</c:v>
                </c:pt>
                <c:pt idx="179">
                  <c:v>13.46</c:v>
                </c:pt>
                <c:pt idx="180">
                  <c:v>13.38</c:v>
                </c:pt>
                <c:pt idx="181">
                  <c:v>13.84</c:v>
                </c:pt>
                <c:pt idx="182">
                  <c:v>13.6</c:v>
                </c:pt>
                <c:pt idx="183">
                  <c:v>17.149999999999999</c:v>
                </c:pt>
                <c:pt idx="184">
                  <c:v>13.76</c:v>
                </c:pt>
                <c:pt idx="185">
                  <c:v>12.77</c:v>
                </c:pt>
                <c:pt idx="186">
                  <c:v>11.51</c:v>
                </c:pt>
                <c:pt idx="187">
                  <c:v>12.05</c:v>
                </c:pt>
                <c:pt idx="188">
                  <c:v>11.629999999999999</c:v>
                </c:pt>
                <c:pt idx="189">
                  <c:v>11.31</c:v>
                </c:pt>
                <c:pt idx="190">
                  <c:v>11.1</c:v>
                </c:pt>
                <c:pt idx="191">
                  <c:v>10.83</c:v>
                </c:pt>
                <c:pt idx="192">
                  <c:v>11.219999999999999</c:v>
                </c:pt>
                <c:pt idx="193">
                  <c:v>10.88</c:v>
                </c:pt>
                <c:pt idx="194">
                  <c:v>11.46</c:v>
                </c:pt>
                <c:pt idx="195">
                  <c:v>10.55</c:v>
                </c:pt>
                <c:pt idx="196">
                  <c:v>10.860000000000005</c:v>
                </c:pt>
                <c:pt idx="197">
                  <c:v>10.59</c:v>
                </c:pt>
                <c:pt idx="198">
                  <c:v>10.130000000000001</c:v>
                </c:pt>
                <c:pt idx="199">
                  <c:v>9.8600000000000048</c:v>
                </c:pt>
                <c:pt idx="200">
                  <c:v>10.3</c:v>
                </c:pt>
                <c:pt idx="201">
                  <c:v>10.370000000000005</c:v>
                </c:pt>
                <c:pt idx="202">
                  <c:v>10.350000000000005</c:v>
                </c:pt>
                <c:pt idx="203">
                  <c:v>9.9500000000000028</c:v>
                </c:pt>
                <c:pt idx="204">
                  <c:v>10.11</c:v>
                </c:pt>
                <c:pt idx="205">
                  <c:v>10.78</c:v>
                </c:pt>
                <c:pt idx="206">
                  <c:v>10.77</c:v>
                </c:pt>
                <c:pt idx="207">
                  <c:v>10.66</c:v>
                </c:pt>
                <c:pt idx="208">
                  <c:v>10.43</c:v>
                </c:pt>
                <c:pt idx="209">
                  <c:v>10.67</c:v>
                </c:pt>
                <c:pt idx="210">
                  <c:v>9.7100000000000009</c:v>
                </c:pt>
                <c:pt idx="211">
                  <c:v>9.34</c:v>
                </c:pt>
                <c:pt idx="212">
                  <c:v>9.4500000000000028</c:v>
                </c:pt>
                <c:pt idx="213">
                  <c:v>8.8600000000000048</c:v>
                </c:pt>
                <c:pt idx="214">
                  <c:v>8.99</c:v>
                </c:pt>
                <c:pt idx="215">
                  <c:v>9.1</c:v>
                </c:pt>
                <c:pt idx="216">
                  <c:v>8.42</c:v>
                </c:pt>
                <c:pt idx="217">
                  <c:v>8.5400000000000009</c:v>
                </c:pt>
                <c:pt idx="218">
                  <c:v>8.4500000000000028</c:v>
                </c:pt>
                <c:pt idx="219">
                  <c:v>8.59</c:v>
                </c:pt>
                <c:pt idx="220">
                  <c:v>8.49</c:v>
                </c:pt>
                <c:pt idx="221">
                  <c:v>8.66</c:v>
                </c:pt>
                <c:pt idx="222">
                  <c:v>8.75</c:v>
                </c:pt>
                <c:pt idx="223">
                  <c:v>8.98</c:v>
                </c:pt>
                <c:pt idx="224">
                  <c:v>8.94</c:v>
                </c:pt>
                <c:pt idx="225">
                  <c:v>9.09</c:v>
                </c:pt>
                <c:pt idx="226">
                  <c:v>9.2299999999999986</c:v>
                </c:pt>
                <c:pt idx="227">
                  <c:v>9.43</c:v>
                </c:pt>
                <c:pt idx="228">
                  <c:v>10.050000000000002</c:v>
                </c:pt>
                <c:pt idx="229">
                  <c:v>9.52</c:v>
                </c:pt>
                <c:pt idx="230">
                  <c:v>9.49</c:v>
                </c:pt>
                <c:pt idx="231">
                  <c:v>9.59</c:v>
                </c:pt>
                <c:pt idx="232">
                  <c:v>9.57</c:v>
                </c:pt>
                <c:pt idx="233">
                  <c:v>9.8700000000000028</c:v>
                </c:pt>
                <c:pt idx="234">
                  <c:v>10.130000000000001</c:v>
                </c:pt>
                <c:pt idx="235">
                  <c:v>9.99</c:v>
                </c:pt>
                <c:pt idx="236">
                  <c:v>9.99</c:v>
                </c:pt>
                <c:pt idx="237">
                  <c:v>10.01</c:v>
                </c:pt>
                <c:pt idx="238">
                  <c:v>10.09</c:v>
                </c:pt>
                <c:pt idx="239">
                  <c:v>9.9</c:v>
                </c:pt>
                <c:pt idx="240">
                  <c:v>10</c:v>
                </c:pt>
                <c:pt idx="241">
                  <c:v>9.99</c:v>
                </c:pt>
                <c:pt idx="242">
                  <c:v>9.850000000000005</c:v>
                </c:pt>
                <c:pt idx="243">
                  <c:v>10.02</c:v>
                </c:pt>
                <c:pt idx="244">
                  <c:v>10.220000000000001</c:v>
                </c:pt>
                <c:pt idx="245">
                  <c:v>10.120000000000001</c:v>
                </c:pt>
                <c:pt idx="246">
                  <c:v>10.220000000000001</c:v>
                </c:pt>
                <c:pt idx="247">
                  <c:v>10.07</c:v>
                </c:pt>
                <c:pt idx="248">
                  <c:v>10.229999999999999</c:v>
                </c:pt>
                <c:pt idx="249">
                  <c:v>10.29</c:v>
                </c:pt>
                <c:pt idx="250">
                  <c:v>10.69</c:v>
                </c:pt>
                <c:pt idx="251">
                  <c:v>10.450000000000005</c:v>
                </c:pt>
                <c:pt idx="252">
                  <c:v>10.739999999999998</c:v>
                </c:pt>
                <c:pt idx="253">
                  <c:v>10.77</c:v>
                </c:pt>
                <c:pt idx="254">
                  <c:v>10.69</c:v>
                </c:pt>
                <c:pt idx="255">
                  <c:v>10.850000000000005</c:v>
                </c:pt>
                <c:pt idx="256">
                  <c:v>10.54</c:v>
                </c:pt>
                <c:pt idx="257">
                  <c:v>10.44</c:v>
                </c:pt>
                <c:pt idx="258">
                  <c:v>10.81</c:v>
                </c:pt>
                <c:pt idx="259">
                  <c:v>10.16</c:v>
                </c:pt>
                <c:pt idx="260">
                  <c:v>10.370000000000005</c:v>
                </c:pt>
                <c:pt idx="261">
                  <c:v>10.01</c:v>
                </c:pt>
                <c:pt idx="262">
                  <c:v>10.120000000000001</c:v>
                </c:pt>
                <c:pt idx="263">
                  <c:v>9.9500000000000028</c:v>
                </c:pt>
                <c:pt idx="264">
                  <c:v>10.120000000000001</c:v>
                </c:pt>
                <c:pt idx="265">
                  <c:v>9.8000000000000007</c:v>
                </c:pt>
                <c:pt idx="266">
                  <c:v>9.7399999999999984</c:v>
                </c:pt>
                <c:pt idx="267">
                  <c:v>9.8000000000000007</c:v>
                </c:pt>
                <c:pt idx="268">
                  <c:v>9.31</c:v>
                </c:pt>
                <c:pt idx="269">
                  <c:v>8.9700000000000006</c:v>
                </c:pt>
                <c:pt idx="270">
                  <c:v>8.92</c:v>
                </c:pt>
                <c:pt idx="271">
                  <c:v>8.850000000000005</c:v>
                </c:pt>
                <c:pt idx="272">
                  <c:v>8.91</c:v>
                </c:pt>
                <c:pt idx="273">
                  <c:v>8.75</c:v>
                </c:pt>
              </c:numCache>
            </c:numRef>
          </c:val>
        </c:ser>
        <c:ser>
          <c:idx val="1"/>
          <c:order val="1"/>
          <c:tx>
            <c:strRef>
              <c:f>'SFR&amp;SDR1735-2008'!$D$4</c:f>
              <c:strCache>
                <c:ptCount val="1"/>
                <c:pt idx="0">
                  <c:v>SFR</c:v>
                </c:pt>
              </c:strCache>
            </c:strRef>
          </c:tx>
          <c:spPr>
            <a:ln w="25400">
              <a:solidFill>
                <a:srgbClr val="0000FF"/>
              </a:solidFill>
            </a:ln>
          </c:spPr>
          <c:marker>
            <c:symbol val="none"/>
          </c:marker>
          <c:cat>
            <c:strRef>
              <c:f>'SFR&amp;SDR1735-2008'!$A$5:$A$278</c:f>
              <c:strCache>
                <c:ptCount val="274"/>
                <c:pt idx="0">
                  <c:v>1735</c:v>
                </c:pt>
                <c:pt idx="1">
                  <c:v>1736</c:v>
                </c:pt>
                <c:pt idx="2">
                  <c:v>1737</c:v>
                </c:pt>
                <c:pt idx="3">
                  <c:v>1738</c:v>
                </c:pt>
                <c:pt idx="4">
                  <c:v>1739</c:v>
                </c:pt>
                <c:pt idx="5">
                  <c:v>1740</c:v>
                </c:pt>
                <c:pt idx="6">
                  <c:v>1741</c:v>
                </c:pt>
                <c:pt idx="7">
                  <c:v>1742</c:v>
                </c:pt>
                <c:pt idx="8">
                  <c:v>1743</c:v>
                </c:pt>
                <c:pt idx="9">
                  <c:v>1744</c:v>
                </c:pt>
                <c:pt idx="10">
                  <c:v>1745</c:v>
                </c:pt>
                <c:pt idx="11">
                  <c:v>1746</c:v>
                </c:pt>
                <c:pt idx="12">
                  <c:v>1747</c:v>
                </c:pt>
                <c:pt idx="13">
                  <c:v>1748</c:v>
                </c:pt>
                <c:pt idx="14">
                  <c:v>1749</c:v>
                </c:pt>
                <c:pt idx="15">
                  <c:v>1750</c:v>
                </c:pt>
                <c:pt idx="16">
                  <c:v>1751</c:v>
                </c:pt>
                <c:pt idx="17">
                  <c:v>1752</c:v>
                </c:pt>
                <c:pt idx="18">
                  <c:v>1753</c:v>
                </c:pt>
                <c:pt idx="19">
                  <c:v>1754</c:v>
                </c:pt>
                <c:pt idx="20">
                  <c:v>1755</c:v>
                </c:pt>
                <c:pt idx="21">
                  <c:v>1756</c:v>
                </c:pt>
                <c:pt idx="22">
                  <c:v>1757</c:v>
                </c:pt>
                <c:pt idx="23">
                  <c:v>1758</c:v>
                </c:pt>
                <c:pt idx="24">
                  <c:v>1759</c:v>
                </c:pt>
                <c:pt idx="25">
                  <c:v>1760</c:v>
                </c:pt>
                <c:pt idx="26">
                  <c:v>1761</c:v>
                </c:pt>
                <c:pt idx="27">
                  <c:v>1762</c:v>
                </c:pt>
                <c:pt idx="28">
                  <c:v>1763</c:v>
                </c:pt>
                <c:pt idx="29">
                  <c:v>1764</c:v>
                </c:pt>
                <c:pt idx="30">
                  <c:v>1765</c:v>
                </c:pt>
                <c:pt idx="31">
                  <c:v>1766</c:v>
                </c:pt>
                <c:pt idx="32">
                  <c:v>1767</c:v>
                </c:pt>
                <c:pt idx="33">
                  <c:v>1768</c:v>
                </c:pt>
                <c:pt idx="34">
                  <c:v>1769</c:v>
                </c:pt>
                <c:pt idx="35">
                  <c:v>1770</c:v>
                </c:pt>
                <c:pt idx="36">
                  <c:v>1771</c:v>
                </c:pt>
                <c:pt idx="37">
                  <c:v>1772</c:v>
                </c:pt>
                <c:pt idx="38">
                  <c:v>1773</c:v>
                </c:pt>
                <c:pt idx="39">
                  <c:v>1774</c:v>
                </c:pt>
                <c:pt idx="40">
                  <c:v>1775</c:v>
                </c:pt>
                <c:pt idx="41">
                  <c:v>1776</c:v>
                </c:pt>
                <c:pt idx="42">
                  <c:v>1777</c:v>
                </c:pt>
                <c:pt idx="43">
                  <c:v>1778</c:v>
                </c:pt>
                <c:pt idx="44">
                  <c:v>1779</c:v>
                </c:pt>
                <c:pt idx="45">
                  <c:v>1780</c:v>
                </c:pt>
                <c:pt idx="46">
                  <c:v>1781</c:v>
                </c:pt>
                <c:pt idx="47">
                  <c:v>1782</c:v>
                </c:pt>
                <c:pt idx="48">
                  <c:v>1783</c:v>
                </c:pt>
                <c:pt idx="49">
                  <c:v>1784</c:v>
                </c:pt>
                <c:pt idx="50">
                  <c:v>1785</c:v>
                </c:pt>
                <c:pt idx="51">
                  <c:v>1786</c:v>
                </c:pt>
                <c:pt idx="52">
                  <c:v>1787</c:v>
                </c:pt>
                <c:pt idx="53">
                  <c:v>1788</c:v>
                </c:pt>
                <c:pt idx="54">
                  <c:v>1789</c:v>
                </c:pt>
                <c:pt idx="55">
                  <c:v>1790</c:v>
                </c:pt>
                <c:pt idx="56">
                  <c:v>1791</c:v>
                </c:pt>
                <c:pt idx="57">
                  <c:v>1792</c:v>
                </c:pt>
                <c:pt idx="58">
                  <c:v>1793</c:v>
                </c:pt>
                <c:pt idx="59">
                  <c:v>1794</c:v>
                </c:pt>
                <c:pt idx="60">
                  <c:v>1795</c:v>
                </c:pt>
                <c:pt idx="61">
                  <c:v>1796</c:v>
                </c:pt>
                <c:pt idx="62">
                  <c:v>1797</c:v>
                </c:pt>
                <c:pt idx="63">
                  <c:v>1798</c:v>
                </c:pt>
                <c:pt idx="64">
                  <c:v>1799</c:v>
                </c:pt>
                <c:pt idx="65">
                  <c:v>1800</c:v>
                </c:pt>
                <c:pt idx="66">
                  <c:v>1801</c:v>
                </c:pt>
                <c:pt idx="67">
                  <c:v>1802</c:v>
                </c:pt>
                <c:pt idx="68">
                  <c:v>1803</c:v>
                </c:pt>
                <c:pt idx="69">
                  <c:v>1804</c:v>
                </c:pt>
                <c:pt idx="70">
                  <c:v>1805</c:v>
                </c:pt>
                <c:pt idx="71">
                  <c:v>1806</c:v>
                </c:pt>
                <c:pt idx="72">
                  <c:v>1807</c:v>
                </c:pt>
                <c:pt idx="73">
                  <c:v>1808</c:v>
                </c:pt>
                <c:pt idx="74">
                  <c:v>1809</c:v>
                </c:pt>
                <c:pt idx="75">
                  <c:v>1810</c:v>
                </c:pt>
                <c:pt idx="76">
                  <c:v>1811</c:v>
                </c:pt>
                <c:pt idx="77">
                  <c:v>1812</c:v>
                </c:pt>
                <c:pt idx="78">
                  <c:v>1813</c:v>
                </c:pt>
                <c:pt idx="79">
                  <c:v>1814</c:v>
                </c:pt>
                <c:pt idx="80">
                  <c:v>1815</c:v>
                </c:pt>
                <c:pt idx="81">
                  <c:v>1816</c:v>
                </c:pt>
                <c:pt idx="82">
                  <c:v>1817</c:v>
                </c:pt>
                <c:pt idx="83">
                  <c:v>1818</c:v>
                </c:pt>
                <c:pt idx="84">
                  <c:v>1819</c:v>
                </c:pt>
                <c:pt idx="85">
                  <c:v>1820</c:v>
                </c:pt>
                <c:pt idx="86">
                  <c:v>1821</c:v>
                </c:pt>
                <c:pt idx="87">
                  <c:v>1822</c:v>
                </c:pt>
                <c:pt idx="88">
                  <c:v>1823</c:v>
                </c:pt>
                <c:pt idx="89">
                  <c:v>1824</c:v>
                </c:pt>
                <c:pt idx="90">
                  <c:v>1825</c:v>
                </c:pt>
                <c:pt idx="91">
                  <c:v>1826</c:v>
                </c:pt>
                <c:pt idx="92">
                  <c:v>1827</c:v>
                </c:pt>
                <c:pt idx="93">
                  <c:v>1828</c:v>
                </c:pt>
                <c:pt idx="94">
                  <c:v>1829</c:v>
                </c:pt>
                <c:pt idx="95">
                  <c:v>1830</c:v>
                </c:pt>
                <c:pt idx="96">
                  <c:v>1831</c:v>
                </c:pt>
                <c:pt idx="97">
                  <c:v>1832</c:v>
                </c:pt>
                <c:pt idx="98">
                  <c:v>1833</c:v>
                </c:pt>
                <c:pt idx="99">
                  <c:v>1834</c:v>
                </c:pt>
                <c:pt idx="100">
                  <c:v>1835</c:v>
                </c:pt>
                <c:pt idx="101">
                  <c:v>1836</c:v>
                </c:pt>
                <c:pt idx="102">
                  <c:v>1837</c:v>
                </c:pt>
                <c:pt idx="103">
                  <c:v>1838</c:v>
                </c:pt>
                <c:pt idx="104">
                  <c:v>1839</c:v>
                </c:pt>
                <c:pt idx="105">
                  <c:v>1840</c:v>
                </c:pt>
                <c:pt idx="106">
                  <c:v>1841</c:v>
                </c:pt>
                <c:pt idx="107">
                  <c:v>1842</c:v>
                </c:pt>
                <c:pt idx="108">
                  <c:v>1843</c:v>
                </c:pt>
                <c:pt idx="109">
                  <c:v>1844</c:v>
                </c:pt>
                <c:pt idx="110">
                  <c:v>1845</c:v>
                </c:pt>
                <c:pt idx="111">
                  <c:v>1846</c:v>
                </c:pt>
                <c:pt idx="112">
                  <c:v>1847</c:v>
                </c:pt>
                <c:pt idx="113">
                  <c:v>1848</c:v>
                </c:pt>
                <c:pt idx="114">
                  <c:v>1849</c:v>
                </c:pt>
                <c:pt idx="115">
                  <c:v>1850</c:v>
                </c:pt>
                <c:pt idx="116">
                  <c:v>1851</c:v>
                </c:pt>
                <c:pt idx="117">
                  <c:v>1852</c:v>
                </c:pt>
                <c:pt idx="118">
                  <c:v>1853</c:v>
                </c:pt>
                <c:pt idx="119">
                  <c:v>1854</c:v>
                </c:pt>
                <c:pt idx="120">
                  <c:v>1855</c:v>
                </c:pt>
                <c:pt idx="121">
                  <c:v>1856</c:v>
                </c:pt>
                <c:pt idx="122">
                  <c:v>1857</c:v>
                </c:pt>
                <c:pt idx="123">
                  <c:v>1858</c:v>
                </c:pt>
                <c:pt idx="124">
                  <c:v>1859</c:v>
                </c:pt>
                <c:pt idx="125">
                  <c:v>1860</c:v>
                </c:pt>
                <c:pt idx="126">
                  <c:v>1861</c:v>
                </c:pt>
                <c:pt idx="127">
                  <c:v>1862</c:v>
                </c:pt>
                <c:pt idx="128">
                  <c:v>1863</c:v>
                </c:pt>
                <c:pt idx="129">
                  <c:v>1864</c:v>
                </c:pt>
                <c:pt idx="130">
                  <c:v>1865</c:v>
                </c:pt>
                <c:pt idx="131">
                  <c:v>1866</c:v>
                </c:pt>
                <c:pt idx="132">
                  <c:v>1867</c:v>
                </c:pt>
                <c:pt idx="133">
                  <c:v>1868</c:v>
                </c:pt>
                <c:pt idx="134">
                  <c:v>1869</c:v>
                </c:pt>
                <c:pt idx="135">
                  <c:v>1870</c:v>
                </c:pt>
                <c:pt idx="136">
                  <c:v>1871</c:v>
                </c:pt>
                <c:pt idx="137">
                  <c:v>1872</c:v>
                </c:pt>
                <c:pt idx="138">
                  <c:v>1873</c:v>
                </c:pt>
                <c:pt idx="139">
                  <c:v>1874</c:v>
                </c:pt>
                <c:pt idx="140">
                  <c:v>1875</c:v>
                </c:pt>
                <c:pt idx="141">
                  <c:v>1876</c:v>
                </c:pt>
                <c:pt idx="142">
                  <c:v>1877</c:v>
                </c:pt>
                <c:pt idx="143">
                  <c:v>1878</c:v>
                </c:pt>
                <c:pt idx="144">
                  <c:v>1879</c:v>
                </c:pt>
                <c:pt idx="145">
                  <c:v>1880</c:v>
                </c:pt>
                <c:pt idx="146">
                  <c:v>1881</c:v>
                </c:pt>
                <c:pt idx="147">
                  <c:v>1882</c:v>
                </c:pt>
                <c:pt idx="148">
                  <c:v>1883</c:v>
                </c:pt>
                <c:pt idx="149">
                  <c:v>1884</c:v>
                </c:pt>
                <c:pt idx="150">
                  <c:v>1885</c:v>
                </c:pt>
                <c:pt idx="151">
                  <c:v>1886</c:v>
                </c:pt>
                <c:pt idx="152">
                  <c:v>1887</c:v>
                </c:pt>
                <c:pt idx="153">
                  <c:v>1888</c:v>
                </c:pt>
                <c:pt idx="154">
                  <c:v>1889</c:v>
                </c:pt>
                <c:pt idx="155">
                  <c:v>1890</c:v>
                </c:pt>
                <c:pt idx="156">
                  <c:v>1891</c:v>
                </c:pt>
                <c:pt idx="157">
                  <c:v>1892</c:v>
                </c:pt>
                <c:pt idx="158">
                  <c:v>1893</c:v>
                </c:pt>
                <c:pt idx="159">
                  <c:v>1894</c:v>
                </c:pt>
                <c:pt idx="160">
                  <c:v>1895</c:v>
                </c:pt>
                <c:pt idx="161">
                  <c:v>1896</c:v>
                </c:pt>
                <c:pt idx="162">
                  <c:v>1897</c:v>
                </c:pt>
                <c:pt idx="163">
                  <c:v>1898</c:v>
                </c:pt>
                <c:pt idx="164">
                  <c:v>1899</c:v>
                </c:pt>
                <c:pt idx="165">
                  <c:v>1900</c:v>
                </c:pt>
                <c:pt idx="166">
                  <c:v>1901</c:v>
                </c:pt>
                <c:pt idx="167">
                  <c:v>1902</c:v>
                </c:pt>
                <c:pt idx="168">
                  <c:v>1903</c:v>
                </c:pt>
                <c:pt idx="169">
                  <c:v>1904</c:v>
                </c:pt>
                <c:pt idx="170">
                  <c:v>1905</c:v>
                </c:pt>
                <c:pt idx="171">
                  <c:v>1906</c:v>
                </c:pt>
                <c:pt idx="172">
                  <c:v>1907</c:v>
                </c:pt>
                <c:pt idx="173">
                  <c:v>1908</c:v>
                </c:pt>
                <c:pt idx="174">
                  <c:v>1909</c:v>
                </c:pt>
                <c:pt idx="175">
                  <c:v>1910</c:v>
                </c:pt>
                <c:pt idx="176">
                  <c:v>1911</c:v>
                </c:pt>
                <c:pt idx="177">
                  <c:v>1912</c:v>
                </c:pt>
                <c:pt idx="178">
                  <c:v>1913</c:v>
                </c:pt>
                <c:pt idx="179">
                  <c:v>1914</c:v>
                </c:pt>
                <c:pt idx="180">
                  <c:v>1915</c:v>
                </c:pt>
                <c:pt idx="181">
                  <c:v>1916</c:v>
                </c:pt>
                <c:pt idx="182">
                  <c:v>1917</c:v>
                </c:pt>
                <c:pt idx="183">
                  <c:v>1918</c:v>
                </c:pt>
                <c:pt idx="184">
                  <c:v>1919</c:v>
                </c:pt>
                <c:pt idx="185">
                  <c:v>1920</c:v>
                </c:pt>
                <c:pt idx="186">
                  <c:v>1921</c:v>
                </c:pt>
                <c:pt idx="187">
                  <c:v>1922</c:v>
                </c:pt>
                <c:pt idx="188">
                  <c:v>1923</c:v>
                </c:pt>
                <c:pt idx="189">
                  <c:v>1924</c:v>
                </c:pt>
                <c:pt idx="190">
                  <c:v>1925</c:v>
                </c:pt>
                <c:pt idx="191">
                  <c:v>1926</c:v>
                </c:pt>
                <c:pt idx="192">
                  <c:v>1927</c:v>
                </c:pt>
                <c:pt idx="193">
                  <c:v>1928</c:v>
                </c:pt>
                <c:pt idx="194">
                  <c:v>1929</c:v>
                </c:pt>
                <c:pt idx="195">
                  <c:v>1930</c:v>
                </c:pt>
                <c:pt idx="196">
                  <c:v>1931</c:v>
                </c:pt>
                <c:pt idx="197">
                  <c:v>1932</c:v>
                </c:pt>
                <c:pt idx="198">
                  <c:v>1933</c:v>
                </c:pt>
                <c:pt idx="199">
                  <c:v>1934</c:v>
                </c:pt>
                <c:pt idx="200">
                  <c:v>1935</c:v>
                </c:pt>
                <c:pt idx="201">
                  <c:v>1936</c:v>
                </c:pt>
                <c:pt idx="202">
                  <c:v>1937</c:v>
                </c:pt>
                <c:pt idx="203">
                  <c:v>1938</c:v>
                </c:pt>
                <c:pt idx="204">
                  <c:v>1939</c:v>
                </c:pt>
                <c:pt idx="205">
                  <c:v>1940</c:v>
                </c:pt>
                <c:pt idx="206">
                  <c:v>1941</c:v>
                </c:pt>
                <c:pt idx="207">
                  <c:v>1942</c:v>
                </c:pt>
                <c:pt idx="208">
                  <c:v>1943</c:v>
                </c:pt>
                <c:pt idx="209">
                  <c:v>1944</c:v>
                </c:pt>
                <c:pt idx="210">
                  <c:v>1945</c:v>
                </c:pt>
                <c:pt idx="211">
                  <c:v>1946</c:v>
                </c:pt>
                <c:pt idx="212">
                  <c:v>1947</c:v>
                </c:pt>
                <c:pt idx="213">
                  <c:v>1948</c:v>
                </c:pt>
                <c:pt idx="214">
                  <c:v>1949</c:v>
                </c:pt>
                <c:pt idx="215">
                  <c:v>1950</c:v>
                </c:pt>
                <c:pt idx="216">
                  <c:v>1951</c:v>
                </c:pt>
                <c:pt idx="217">
                  <c:v>1952</c:v>
                </c:pt>
                <c:pt idx="218">
                  <c:v>1953</c:v>
                </c:pt>
                <c:pt idx="219">
                  <c:v>1954</c:v>
                </c:pt>
                <c:pt idx="220">
                  <c:v>1955</c:v>
                </c:pt>
                <c:pt idx="221">
                  <c:v>1956</c:v>
                </c:pt>
                <c:pt idx="222">
                  <c:v>1957</c:v>
                </c:pt>
                <c:pt idx="223">
                  <c:v>1958</c:v>
                </c:pt>
                <c:pt idx="224">
                  <c:v>1959</c:v>
                </c:pt>
                <c:pt idx="225">
                  <c:v>1960</c:v>
                </c:pt>
                <c:pt idx="226">
                  <c:v>1961</c:v>
                </c:pt>
                <c:pt idx="227">
                  <c:v>1962</c:v>
                </c:pt>
                <c:pt idx="228">
                  <c:v>1963</c:v>
                </c:pt>
                <c:pt idx="229">
                  <c:v>1964</c:v>
                </c:pt>
                <c:pt idx="230">
                  <c:v>1965</c:v>
                </c:pt>
                <c:pt idx="231">
                  <c:v>1966</c:v>
                </c:pt>
                <c:pt idx="232">
                  <c:v>1967</c:v>
                </c:pt>
                <c:pt idx="233">
                  <c:v>1968</c:v>
                </c:pt>
                <c:pt idx="234">
                  <c:v>1969</c:v>
                </c:pt>
                <c:pt idx="235">
                  <c:v>1970</c:v>
                </c:pt>
                <c:pt idx="236">
                  <c:v>1971</c:v>
                </c:pt>
                <c:pt idx="237">
                  <c:v>1972</c:v>
                </c:pt>
                <c:pt idx="238">
                  <c:v>1973</c:v>
                </c:pt>
                <c:pt idx="239">
                  <c:v>1974</c:v>
                </c:pt>
                <c:pt idx="240">
                  <c:v>1975</c:v>
                </c:pt>
                <c:pt idx="241">
                  <c:v>1976</c:v>
                </c:pt>
                <c:pt idx="242">
                  <c:v>1977</c:v>
                </c:pt>
                <c:pt idx="243">
                  <c:v>1978</c:v>
                </c:pt>
                <c:pt idx="244">
                  <c:v>1979</c:v>
                </c:pt>
                <c:pt idx="245">
                  <c:v>1980</c:v>
                </c:pt>
                <c:pt idx="246">
                  <c:v>1981</c:v>
                </c:pt>
                <c:pt idx="247">
                  <c:v>1982</c:v>
                </c:pt>
                <c:pt idx="248">
                  <c:v>1983</c:v>
                </c:pt>
                <c:pt idx="249">
                  <c:v>1984</c:v>
                </c:pt>
                <c:pt idx="250">
                  <c:v>1985</c:v>
                </c:pt>
                <c:pt idx="251">
                  <c:v>1986</c:v>
                </c:pt>
                <c:pt idx="252">
                  <c:v>1987</c:v>
                </c:pt>
                <c:pt idx="253">
                  <c:v>1988</c:v>
                </c:pt>
                <c:pt idx="254">
                  <c:v>1989</c:v>
                </c:pt>
                <c:pt idx="255">
                  <c:v>1990</c:v>
                </c:pt>
                <c:pt idx="256">
                  <c:v>1991</c:v>
                </c:pt>
                <c:pt idx="257">
                  <c:v>1992</c:v>
                </c:pt>
                <c:pt idx="258">
                  <c:v>1993</c:v>
                </c:pt>
                <c:pt idx="259">
                  <c:v>1994</c:v>
                </c:pt>
                <c:pt idx="260">
                  <c:v>1995</c:v>
                </c:pt>
                <c:pt idx="261">
                  <c:v>1996</c:v>
                </c:pt>
                <c:pt idx="262">
                  <c:v>1997</c:v>
                </c:pt>
                <c:pt idx="263">
                  <c:v>1998</c:v>
                </c:pt>
                <c:pt idx="264">
                  <c:v>1999</c:v>
                </c:pt>
                <c:pt idx="265">
                  <c:v>2000</c:v>
                </c:pt>
                <c:pt idx="266">
                  <c:v>2001</c:v>
                </c:pt>
                <c:pt idx="267">
                  <c:v>2002</c:v>
                </c:pt>
                <c:pt idx="268">
                  <c:v>2003</c:v>
                </c:pt>
                <c:pt idx="269">
                  <c:v>2004</c:v>
                </c:pt>
                <c:pt idx="270">
                  <c:v>2005</c:v>
                </c:pt>
                <c:pt idx="271">
                  <c:v>2006</c:v>
                </c:pt>
                <c:pt idx="272">
                  <c:v>2007</c:v>
                </c:pt>
                <c:pt idx="273">
                  <c:v>2008</c:v>
                </c:pt>
              </c:strCache>
            </c:strRef>
          </c:cat>
          <c:val>
            <c:numRef>
              <c:f>'SFR&amp;SDR1735-2008'!$D$5:$D$278</c:f>
              <c:numCache>
                <c:formatCode>General</c:formatCode>
                <c:ptCount val="274"/>
                <c:pt idx="0">
                  <c:v>29</c:v>
                </c:pt>
                <c:pt idx="1">
                  <c:v>30.3</c:v>
                </c:pt>
                <c:pt idx="2">
                  <c:v>30.1</c:v>
                </c:pt>
                <c:pt idx="3">
                  <c:v>27.6</c:v>
                </c:pt>
                <c:pt idx="4">
                  <c:v>30.4</c:v>
                </c:pt>
                <c:pt idx="5">
                  <c:v>28.9</c:v>
                </c:pt>
                <c:pt idx="6">
                  <c:v>26.8</c:v>
                </c:pt>
                <c:pt idx="7">
                  <c:v>25.7</c:v>
                </c:pt>
                <c:pt idx="8">
                  <c:v>27.7</c:v>
                </c:pt>
                <c:pt idx="9">
                  <c:v>29.5</c:v>
                </c:pt>
                <c:pt idx="10">
                  <c:v>31.9</c:v>
                </c:pt>
                <c:pt idx="11">
                  <c:v>29.2</c:v>
                </c:pt>
                <c:pt idx="12">
                  <c:v>32</c:v>
                </c:pt>
                <c:pt idx="13">
                  <c:v>31.8</c:v>
                </c:pt>
                <c:pt idx="14">
                  <c:v>32</c:v>
                </c:pt>
                <c:pt idx="15">
                  <c:v>29.7</c:v>
                </c:pt>
                <c:pt idx="16">
                  <c:v>33.9</c:v>
                </c:pt>
                <c:pt idx="17">
                  <c:v>32.4</c:v>
                </c:pt>
                <c:pt idx="18">
                  <c:v>33.700000000000003</c:v>
                </c:pt>
                <c:pt idx="19">
                  <c:v>34.200000000000003</c:v>
                </c:pt>
                <c:pt idx="20">
                  <c:v>32.6</c:v>
                </c:pt>
                <c:pt idx="21">
                  <c:v>35</c:v>
                </c:pt>
                <c:pt idx="22">
                  <c:v>33.5</c:v>
                </c:pt>
                <c:pt idx="23">
                  <c:v>32.6</c:v>
                </c:pt>
                <c:pt idx="24">
                  <c:v>31.5</c:v>
                </c:pt>
                <c:pt idx="25">
                  <c:v>34.200000000000003</c:v>
                </c:pt>
                <c:pt idx="26">
                  <c:v>33</c:v>
                </c:pt>
                <c:pt idx="27">
                  <c:v>32.9</c:v>
                </c:pt>
                <c:pt idx="28">
                  <c:v>31.4</c:v>
                </c:pt>
                <c:pt idx="29">
                  <c:v>32.9</c:v>
                </c:pt>
                <c:pt idx="30">
                  <c:v>31.3</c:v>
                </c:pt>
                <c:pt idx="31">
                  <c:v>31</c:v>
                </c:pt>
                <c:pt idx="32">
                  <c:v>32.300000000000004</c:v>
                </c:pt>
                <c:pt idx="33">
                  <c:v>30.2</c:v>
                </c:pt>
                <c:pt idx="34">
                  <c:v>30.9</c:v>
                </c:pt>
                <c:pt idx="35">
                  <c:v>31.6</c:v>
                </c:pt>
                <c:pt idx="36">
                  <c:v>31.1</c:v>
                </c:pt>
                <c:pt idx="37">
                  <c:v>27.8</c:v>
                </c:pt>
                <c:pt idx="38">
                  <c:v>23.4</c:v>
                </c:pt>
                <c:pt idx="39">
                  <c:v>28</c:v>
                </c:pt>
                <c:pt idx="40">
                  <c:v>33</c:v>
                </c:pt>
                <c:pt idx="41">
                  <c:v>29.3</c:v>
                </c:pt>
                <c:pt idx="42">
                  <c:v>30.9</c:v>
                </c:pt>
                <c:pt idx="43">
                  <c:v>31</c:v>
                </c:pt>
                <c:pt idx="44">
                  <c:v>31.1</c:v>
                </c:pt>
                <c:pt idx="45">
                  <c:v>32.1</c:v>
                </c:pt>
                <c:pt idx="46">
                  <c:v>31</c:v>
                </c:pt>
                <c:pt idx="47">
                  <c:v>30.6</c:v>
                </c:pt>
                <c:pt idx="48">
                  <c:v>27.4</c:v>
                </c:pt>
                <c:pt idx="49">
                  <c:v>30.2</c:v>
                </c:pt>
                <c:pt idx="50">
                  <c:v>28.7</c:v>
                </c:pt>
                <c:pt idx="51">
                  <c:v>30.3</c:v>
                </c:pt>
                <c:pt idx="52">
                  <c:v>29</c:v>
                </c:pt>
                <c:pt idx="53">
                  <c:v>30.6</c:v>
                </c:pt>
                <c:pt idx="54">
                  <c:v>30.5</c:v>
                </c:pt>
                <c:pt idx="55">
                  <c:v>31.9</c:v>
                </c:pt>
                <c:pt idx="56">
                  <c:v>32.6</c:v>
                </c:pt>
                <c:pt idx="57">
                  <c:v>34.6</c:v>
                </c:pt>
                <c:pt idx="58">
                  <c:v>34</c:v>
                </c:pt>
                <c:pt idx="59">
                  <c:v>33.6</c:v>
                </c:pt>
                <c:pt idx="60">
                  <c:v>32.300000000000004</c:v>
                </c:pt>
                <c:pt idx="61">
                  <c:v>31.7</c:v>
                </c:pt>
                <c:pt idx="62">
                  <c:v>32.800000000000004</c:v>
                </c:pt>
                <c:pt idx="63">
                  <c:v>32.300000000000004</c:v>
                </c:pt>
                <c:pt idx="64">
                  <c:v>32.6</c:v>
                </c:pt>
                <c:pt idx="65">
                  <c:v>30</c:v>
                </c:pt>
                <c:pt idx="66">
                  <c:v>28.3</c:v>
                </c:pt>
                <c:pt idx="67">
                  <c:v>27.2</c:v>
                </c:pt>
                <c:pt idx="68">
                  <c:v>29.2</c:v>
                </c:pt>
                <c:pt idx="69">
                  <c:v>27.4</c:v>
                </c:pt>
                <c:pt idx="70">
                  <c:v>30.1</c:v>
                </c:pt>
                <c:pt idx="71">
                  <c:v>30.5</c:v>
                </c:pt>
                <c:pt idx="72">
                  <c:v>29.7</c:v>
                </c:pt>
                <c:pt idx="73">
                  <c:v>27.8</c:v>
                </c:pt>
                <c:pt idx="74">
                  <c:v>22.3</c:v>
                </c:pt>
                <c:pt idx="75">
                  <c:v>26.9</c:v>
                </c:pt>
                <c:pt idx="76">
                  <c:v>27.7</c:v>
                </c:pt>
                <c:pt idx="77">
                  <c:v>29.6</c:v>
                </c:pt>
                <c:pt idx="78">
                  <c:v>26.1</c:v>
                </c:pt>
                <c:pt idx="79">
                  <c:v>24.5</c:v>
                </c:pt>
                <c:pt idx="80">
                  <c:v>30.6</c:v>
                </c:pt>
                <c:pt idx="81">
                  <c:v>35.090000000000003</c:v>
                </c:pt>
                <c:pt idx="82">
                  <c:v>32.46</c:v>
                </c:pt>
                <c:pt idx="83">
                  <c:v>30.77</c:v>
                </c:pt>
                <c:pt idx="84">
                  <c:v>31.9</c:v>
                </c:pt>
                <c:pt idx="85">
                  <c:v>33.309999999999995</c:v>
                </c:pt>
                <c:pt idx="86">
                  <c:v>34.720000000000013</c:v>
                </c:pt>
                <c:pt idx="87">
                  <c:v>32.94</c:v>
                </c:pt>
                <c:pt idx="88">
                  <c:v>33.94</c:v>
                </c:pt>
                <c:pt idx="89">
                  <c:v>32.47</c:v>
                </c:pt>
                <c:pt idx="90">
                  <c:v>34.339999999999996</c:v>
                </c:pt>
                <c:pt idx="91">
                  <c:v>34.849999999999994</c:v>
                </c:pt>
                <c:pt idx="92">
                  <c:v>32.020000000000003</c:v>
                </c:pt>
                <c:pt idx="93">
                  <c:v>31.8</c:v>
                </c:pt>
                <c:pt idx="94">
                  <c:v>33.64</c:v>
                </c:pt>
                <c:pt idx="95">
                  <c:v>32.309999999999995</c:v>
                </c:pt>
                <c:pt idx="96">
                  <c:v>30.97</c:v>
                </c:pt>
                <c:pt idx="97">
                  <c:v>29.9</c:v>
                </c:pt>
                <c:pt idx="98">
                  <c:v>30.71</c:v>
                </c:pt>
                <c:pt idx="99">
                  <c:v>31.7</c:v>
                </c:pt>
                <c:pt idx="100">
                  <c:v>32.64</c:v>
                </c:pt>
                <c:pt idx="101">
                  <c:v>29.41</c:v>
                </c:pt>
                <c:pt idx="102">
                  <c:v>28.7</c:v>
                </c:pt>
                <c:pt idx="103">
                  <c:v>30.3</c:v>
                </c:pt>
                <c:pt idx="104">
                  <c:v>26.68</c:v>
                </c:pt>
                <c:pt idx="105">
                  <c:v>27.84</c:v>
                </c:pt>
                <c:pt idx="106">
                  <c:v>29.79</c:v>
                </c:pt>
                <c:pt idx="107">
                  <c:v>30.74</c:v>
                </c:pt>
                <c:pt idx="108">
                  <c:v>30.17</c:v>
                </c:pt>
                <c:pt idx="109">
                  <c:v>29.939999999999991</c:v>
                </c:pt>
                <c:pt idx="110">
                  <c:v>31.23</c:v>
                </c:pt>
                <c:pt idx="111">
                  <c:v>31.07</c:v>
                </c:pt>
                <c:pt idx="112">
                  <c:v>30.79</c:v>
                </c:pt>
                <c:pt idx="113">
                  <c:v>29.75</c:v>
                </c:pt>
                <c:pt idx="114">
                  <c:v>32.04</c:v>
                </c:pt>
                <c:pt idx="115">
                  <c:v>30.95</c:v>
                </c:pt>
                <c:pt idx="116">
                  <c:v>31.87</c:v>
                </c:pt>
                <c:pt idx="117">
                  <c:v>31.02</c:v>
                </c:pt>
                <c:pt idx="118">
                  <c:v>31.97999999999999</c:v>
                </c:pt>
                <c:pt idx="119">
                  <c:v>34.25</c:v>
                </c:pt>
                <c:pt idx="120">
                  <c:v>33.43</c:v>
                </c:pt>
                <c:pt idx="121">
                  <c:v>32.190000000000012</c:v>
                </c:pt>
                <c:pt idx="122">
                  <c:v>33.01</c:v>
                </c:pt>
                <c:pt idx="123">
                  <c:v>33.480000000000004</c:v>
                </c:pt>
                <c:pt idx="124">
                  <c:v>34.75</c:v>
                </c:pt>
                <c:pt idx="125">
                  <c:v>33.25</c:v>
                </c:pt>
                <c:pt idx="126">
                  <c:v>30.7</c:v>
                </c:pt>
                <c:pt idx="127">
                  <c:v>32.08</c:v>
                </c:pt>
                <c:pt idx="128">
                  <c:v>32.74</c:v>
                </c:pt>
                <c:pt idx="129">
                  <c:v>31.86</c:v>
                </c:pt>
                <c:pt idx="130">
                  <c:v>31.91</c:v>
                </c:pt>
                <c:pt idx="131">
                  <c:v>31.73</c:v>
                </c:pt>
                <c:pt idx="132">
                  <c:v>30.07</c:v>
                </c:pt>
                <c:pt idx="133">
                  <c:v>29.51</c:v>
                </c:pt>
                <c:pt idx="134">
                  <c:v>28.91</c:v>
                </c:pt>
                <c:pt idx="135">
                  <c:v>29.17</c:v>
                </c:pt>
                <c:pt idx="136">
                  <c:v>29.32</c:v>
                </c:pt>
                <c:pt idx="137">
                  <c:v>29.97</c:v>
                </c:pt>
                <c:pt idx="138">
                  <c:v>29.85</c:v>
                </c:pt>
                <c:pt idx="139">
                  <c:v>30.99</c:v>
                </c:pt>
                <c:pt idx="140">
                  <c:v>31.53</c:v>
                </c:pt>
                <c:pt idx="141">
                  <c:v>31.55</c:v>
                </c:pt>
                <c:pt idx="142">
                  <c:v>31.71</c:v>
                </c:pt>
                <c:pt idx="143">
                  <c:v>31.47</c:v>
                </c:pt>
                <c:pt idx="144">
                  <c:v>32.130000000000003</c:v>
                </c:pt>
                <c:pt idx="145">
                  <c:v>30.91</c:v>
                </c:pt>
                <c:pt idx="146">
                  <c:v>30.05</c:v>
                </c:pt>
                <c:pt idx="147">
                  <c:v>30.61000000000001</c:v>
                </c:pt>
                <c:pt idx="148">
                  <c:v>30.97</c:v>
                </c:pt>
                <c:pt idx="149">
                  <c:v>31.63000000000001</c:v>
                </c:pt>
                <c:pt idx="150">
                  <c:v>31.5</c:v>
                </c:pt>
                <c:pt idx="151">
                  <c:v>30.88</c:v>
                </c:pt>
                <c:pt idx="152">
                  <c:v>31.39</c:v>
                </c:pt>
                <c:pt idx="153">
                  <c:v>30.38</c:v>
                </c:pt>
                <c:pt idx="154">
                  <c:v>29.64</c:v>
                </c:pt>
                <c:pt idx="155">
                  <c:v>30.419999999999991</c:v>
                </c:pt>
                <c:pt idx="156">
                  <c:v>30.759999999999991</c:v>
                </c:pt>
                <c:pt idx="157">
                  <c:v>29.58</c:v>
                </c:pt>
                <c:pt idx="158">
                  <c:v>30.34</c:v>
                </c:pt>
                <c:pt idx="159">
                  <c:v>29.61000000000001</c:v>
                </c:pt>
                <c:pt idx="160">
                  <c:v>30.4</c:v>
                </c:pt>
                <c:pt idx="161">
                  <c:v>29.95</c:v>
                </c:pt>
                <c:pt idx="162">
                  <c:v>30.04</c:v>
                </c:pt>
                <c:pt idx="163">
                  <c:v>30.330000000000005</c:v>
                </c:pt>
                <c:pt idx="164">
                  <c:v>29.93</c:v>
                </c:pt>
                <c:pt idx="165">
                  <c:v>29.69</c:v>
                </c:pt>
                <c:pt idx="166">
                  <c:v>29.85</c:v>
                </c:pt>
                <c:pt idx="167">
                  <c:v>29.22</c:v>
                </c:pt>
                <c:pt idx="168">
                  <c:v>28.62</c:v>
                </c:pt>
                <c:pt idx="169">
                  <c:v>27.919999999999991</c:v>
                </c:pt>
                <c:pt idx="170">
                  <c:v>27.12</c:v>
                </c:pt>
                <c:pt idx="171">
                  <c:v>26.77</c:v>
                </c:pt>
                <c:pt idx="172">
                  <c:v>26.32</c:v>
                </c:pt>
                <c:pt idx="173">
                  <c:v>26.3</c:v>
                </c:pt>
                <c:pt idx="174">
                  <c:v>26.75</c:v>
                </c:pt>
                <c:pt idx="175">
                  <c:v>25.79</c:v>
                </c:pt>
                <c:pt idx="176">
                  <c:v>25.71</c:v>
                </c:pt>
                <c:pt idx="177">
                  <c:v>25.34</c:v>
                </c:pt>
                <c:pt idx="178">
                  <c:v>25.05</c:v>
                </c:pt>
                <c:pt idx="179">
                  <c:v>25.12</c:v>
                </c:pt>
                <c:pt idx="180">
                  <c:v>23.61000000000001</c:v>
                </c:pt>
                <c:pt idx="181">
                  <c:v>24.23</c:v>
                </c:pt>
                <c:pt idx="182">
                  <c:v>25.08</c:v>
                </c:pt>
                <c:pt idx="183">
                  <c:v>24.62</c:v>
                </c:pt>
                <c:pt idx="184">
                  <c:v>22.85</c:v>
                </c:pt>
                <c:pt idx="185">
                  <c:v>26.310000000000009</c:v>
                </c:pt>
                <c:pt idx="186">
                  <c:v>24.22</c:v>
                </c:pt>
                <c:pt idx="187">
                  <c:v>23.34</c:v>
                </c:pt>
                <c:pt idx="188">
                  <c:v>22.75</c:v>
                </c:pt>
                <c:pt idx="189">
                  <c:v>21.259999999999991</c:v>
                </c:pt>
                <c:pt idx="190">
                  <c:v>19.68</c:v>
                </c:pt>
                <c:pt idx="191">
                  <c:v>19.600000000000001</c:v>
                </c:pt>
                <c:pt idx="192">
                  <c:v>18.079999999999988</c:v>
                </c:pt>
                <c:pt idx="193">
                  <c:v>17.91</c:v>
                </c:pt>
                <c:pt idx="194">
                  <c:v>17.309999999999999</c:v>
                </c:pt>
                <c:pt idx="195">
                  <c:v>17.04</c:v>
                </c:pt>
                <c:pt idx="196">
                  <c:v>16.29</c:v>
                </c:pt>
                <c:pt idx="197">
                  <c:v>16</c:v>
                </c:pt>
                <c:pt idx="198">
                  <c:v>14.729999999999999</c:v>
                </c:pt>
                <c:pt idx="199">
                  <c:v>14.55</c:v>
                </c:pt>
                <c:pt idx="200">
                  <c:v>14.3</c:v>
                </c:pt>
                <c:pt idx="201">
                  <c:v>14.55</c:v>
                </c:pt>
                <c:pt idx="202">
                  <c:v>15.01</c:v>
                </c:pt>
                <c:pt idx="203">
                  <c:v>15.44</c:v>
                </c:pt>
                <c:pt idx="204">
                  <c:v>15.77</c:v>
                </c:pt>
                <c:pt idx="205">
                  <c:v>16.13000000000001</c:v>
                </c:pt>
                <c:pt idx="206">
                  <c:v>15.31</c:v>
                </c:pt>
                <c:pt idx="207">
                  <c:v>17.690000000000001</c:v>
                </c:pt>
                <c:pt idx="208">
                  <c:v>18.89</c:v>
                </c:pt>
                <c:pt idx="209">
                  <c:v>20.34</c:v>
                </c:pt>
                <c:pt idx="210">
                  <c:v>20</c:v>
                </c:pt>
                <c:pt idx="211">
                  <c:v>22.62</c:v>
                </c:pt>
                <c:pt idx="212">
                  <c:v>21.37</c:v>
                </c:pt>
                <c:pt idx="213">
                  <c:v>20.5</c:v>
                </c:pt>
                <c:pt idx="214">
                  <c:v>19.5</c:v>
                </c:pt>
                <c:pt idx="215">
                  <c:v>19.11000000000001</c:v>
                </c:pt>
                <c:pt idx="216">
                  <c:v>18.38</c:v>
                </c:pt>
                <c:pt idx="217">
                  <c:v>18.79</c:v>
                </c:pt>
                <c:pt idx="218">
                  <c:v>18.739999999999988</c:v>
                </c:pt>
                <c:pt idx="219">
                  <c:v>18.47999999999999</c:v>
                </c:pt>
                <c:pt idx="220">
                  <c:v>18.54</c:v>
                </c:pt>
                <c:pt idx="221">
                  <c:v>18.54</c:v>
                </c:pt>
                <c:pt idx="222">
                  <c:v>18.059999999999999</c:v>
                </c:pt>
                <c:pt idx="223">
                  <c:v>17.88</c:v>
                </c:pt>
                <c:pt idx="224">
                  <c:v>17.73</c:v>
                </c:pt>
                <c:pt idx="225">
                  <c:v>17.27999999999999</c:v>
                </c:pt>
                <c:pt idx="226">
                  <c:v>17.329999999999988</c:v>
                </c:pt>
                <c:pt idx="227">
                  <c:v>17.11000000000001</c:v>
                </c:pt>
                <c:pt idx="228">
                  <c:v>17.260000000000002</c:v>
                </c:pt>
                <c:pt idx="229">
                  <c:v>17.75</c:v>
                </c:pt>
                <c:pt idx="230">
                  <c:v>17.8</c:v>
                </c:pt>
                <c:pt idx="231">
                  <c:v>17.87</c:v>
                </c:pt>
                <c:pt idx="232">
                  <c:v>17.649999999999999</c:v>
                </c:pt>
                <c:pt idx="233">
                  <c:v>17.649999999999999</c:v>
                </c:pt>
                <c:pt idx="234">
                  <c:v>17.61000000000001</c:v>
                </c:pt>
                <c:pt idx="235">
                  <c:v>16.66</c:v>
                </c:pt>
                <c:pt idx="236">
                  <c:v>16.79</c:v>
                </c:pt>
                <c:pt idx="237">
                  <c:v>16.34</c:v>
                </c:pt>
                <c:pt idx="238">
                  <c:v>15.450000000000005</c:v>
                </c:pt>
                <c:pt idx="239">
                  <c:v>14.96</c:v>
                </c:pt>
                <c:pt idx="240">
                  <c:v>14.06</c:v>
                </c:pt>
                <c:pt idx="241">
                  <c:v>13.28</c:v>
                </c:pt>
                <c:pt idx="242">
                  <c:v>12.58</c:v>
                </c:pt>
                <c:pt idx="243">
                  <c:v>12.75</c:v>
                </c:pt>
                <c:pt idx="244">
                  <c:v>12.67</c:v>
                </c:pt>
                <c:pt idx="245">
                  <c:v>12.49</c:v>
                </c:pt>
                <c:pt idx="246">
                  <c:v>12.370000000000005</c:v>
                </c:pt>
                <c:pt idx="247">
                  <c:v>12.450000000000005</c:v>
                </c:pt>
                <c:pt idx="248">
                  <c:v>12.1</c:v>
                </c:pt>
                <c:pt idx="249">
                  <c:v>12.139999999999999</c:v>
                </c:pt>
                <c:pt idx="250">
                  <c:v>12.31</c:v>
                </c:pt>
                <c:pt idx="251">
                  <c:v>12.6</c:v>
                </c:pt>
                <c:pt idx="252">
                  <c:v>12.9</c:v>
                </c:pt>
                <c:pt idx="253">
                  <c:v>13.67</c:v>
                </c:pt>
                <c:pt idx="254">
                  <c:v>14.03</c:v>
                </c:pt>
                <c:pt idx="255">
                  <c:v>14.370000000000005</c:v>
                </c:pt>
                <c:pt idx="256">
                  <c:v>14.27</c:v>
                </c:pt>
                <c:pt idx="257">
                  <c:v>14.02</c:v>
                </c:pt>
                <c:pt idx="258">
                  <c:v>13.84</c:v>
                </c:pt>
                <c:pt idx="259">
                  <c:v>13.850000000000005</c:v>
                </c:pt>
                <c:pt idx="260">
                  <c:v>13.83</c:v>
                </c:pt>
                <c:pt idx="261">
                  <c:v>13.91</c:v>
                </c:pt>
                <c:pt idx="262">
                  <c:v>13.58</c:v>
                </c:pt>
                <c:pt idx="263">
                  <c:v>13.17</c:v>
                </c:pt>
                <c:pt idx="264">
                  <c:v>13.29</c:v>
                </c:pt>
                <c:pt idx="265">
                  <c:v>13.19</c:v>
                </c:pt>
                <c:pt idx="266">
                  <c:v>12.56</c:v>
                </c:pt>
                <c:pt idx="267">
                  <c:v>12.219999999999999</c:v>
                </c:pt>
                <c:pt idx="268">
                  <c:v>12.370000000000005</c:v>
                </c:pt>
                <c:pt idx="269">
                  <c:v>12.4</c:v>
                </c:pt>
                <c:pt idx="270">
                  <c:v>12.28</c:v>
                </c:pt>
                <c:pt idx="271">
                  <c:v>12.56</c:v>
                </c:pt>
                <c:pt idx="272">
                  <c:v>12.41</c:v>
                </c:pt>
                <c:pt idx="273">
                  <c:v>12.7</c:v>
                </c:pt>
              </c:numCache>
            </c:numRef>
          </c:val>
        </c:ser>
        <c:marker val="1"/>
        <c:axId val="45171456"/>
        <c:axId val="45231104"/>
      </c:lineChart>
      <c:catAx>
        <c:axId val="45171456"/>
        <c:scaling>
          <c:orientation val="minMax"/>
        </c:scaling>
        <c:axPos val="b"/>
        <c:numFmt formatCode="General" sourceLinked="1"/>
        <c:majorTickMark val="none"/>
        <c:minorTickMark val="cross"/>
        <c:tickLblPos val="nextTo"/>
        <c:spPr>
          <a:ln w="3175">
            <a:solidFill>
              <a:srgbClr val="000000"/>
            </a:solidFill>
            <a:prstDash val="solid"/>
          </a:ln>
        </c:spPr>
        <c:txPr>
          <a:bodyPr rot="-5400000" vert="horz"/>
          <a:lstStyle/>
          <a:p>
            <a:pPr>
              <a:defRPr sz="1600" b="0" i="0" u="none" strike="noStrike" baseline="0">
                <a:solidFill>
                  <a:srgbClr val="000000"/>
                </a:solidFill>
                <a:latin typeface="Arial"/>
                <a:ea typeface="Arial"/>
                <a:cs typeface="Arial"/>
              </a:defRPr>
            </a:pPr>
            <a:endParaRPr lang="nb-NO"/>
          </a:p>
        </c:txPr>
        <c:crossAx val="45231104"/>
        <c:crosses val="autoZero"/>
        <c:auto val="1"/>
        <c:lblAlgn val="ctr"/>
        <c:lblOffset val="100"/>
        <c:tickLblSkip val="15"/>
        <c:tickMarkSkip val="5"/>
      </c:catAx>
      <c:valAx>
        <c:axId val="45231104"/>
        <c:scaling>
          <c:orientation val="minMax"/>
          <c:max val="60"/>
        </c:scaling>
        <c:axPos val="l"/>
        <c:majorGridlines>
          <c:spPr>
            <a:ln w="3175">
              <a:solidFill>
                <a:srgbClr val="000000"/>
              </a:solidFill>
              <a:prstDash val="sysDash"/>
            </a:ln>
          </c:spPr>
        </c:majorGridlines>
        <c:title>
          <c:tx>
            <c:rich>
              <a:bodyPr/>
              <a:lstStyle/>
              <a:p>
                <a:pPr>
                  <a:defRPr sz="1600"/>
                </a:pPr>
                <a:r>
                  <a:rPr lang="en-US" sz="1600"/>
                  <a:t>pr. 1000</a:t>
                </a:r>
              </a:p>
            </c:rich>
          </c:tx>
          <c:layout/>
        </c:title>
        <c:numFmt formatCode="#,##0" sourceLinked="0"/>
        <c:majorTickMark val="none"/>
        <c:tickLblPos val="nextTo"/>
        <c:spPr>
          <a:ln w="3175">
            <a:solidFill>
              <a:srgbClr val="000000"/>
            </a:solidFill>
            <a:prstDash val="solid"/>
          </a:ln>
        </c:spPr>
        <c:txPr>
          <a:bodyPr rot="0" vert="horz"/>
          <a:lstStyle/>
          <a:p>
            <a:pPr>
              <a:defRPr sz="1600" b="0" i="0" u="none" strike="noStrike" baseline="0">
                <a:solidFill>
                  <a:srgbClr val="000000"/>
                </a:solidFill>
                <a:latin typeface="Arial"/>
                <a:ea typeface="Arial"/>
                <a:cs typeface="Arial"/>
              </a:defRPr>
            </a:pPr>
            <a:endParaRPr lang="nb-NO"/>
          </a:p>
        </c:txPr>
        <c:crossAx val="45171456"/>
        <c:crossesAt val="1"/>
        <c:crossBetween val="between"/>
      </c:valAx>
      <c:spPr>
        <a:noFill/>
        <a:ln w="25400">
          <a:noFill/>
        </a:ln>
      </c:spPr>
    </c:plotArea>
    <c:legend>
      <c:legendPos val="r"/>
      <c:layout>
        <c:manualLayout>
          <c:xMode val="edge"/>
          <c:yMode val="edge"/>
          <c:x val="0.63444788441692468"/>
          <c:y val="0.24687041697107454"/>
          <c:w val="0.10549019607843148"/>
          <c:h val="0.11727304705468534"/>
        </c:manualLayout>
      </c:layout>
      <c:txPr>
        <a:bodyPr/>
        <a:lstStyle/>
        <a:p>
          <a:pPr>
            <a:defRPr sz="1600"/>
          </a:pPr>
          <a:endParaRPr lang="nb-NO"/>
        </a:p>
      </c:txPr>
    </c:legend>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nb-NO"/>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0018" name="Rectangle 2"/>
          <p:cNvSpPr>
            <a:spLocks noGrp="1" noChangeArrowheads="1"/>
          </p:cNvSpPr>
          <p:nvPr>
            <p:ph type="hdr" sz="quarter"/>
          </p:nvPr>
        </p:nvSpPr>
        <p:spPr bwMode="auto">
          <a:xfrm>
            <a:off x="0" y="0"/>
            <a:ext cx="293846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70019" name="Rectangle 3"/>
          <p:cNvSpPr>
            <a:spLocks noGrp="1" noChangeArrowheads="1"/>
          </p:cNvSpPr>
          <p:nvPr>
            <p:ph type="dt" sz="quarter" idx="1"/>
          </p:nvPr>
        </p:nvSpPr>
        <p:spPr bwMode="auto">
          <a:xfrm>
            <a:off x="3841750" y="0"/>
            <a:ext cx="293846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70020" name="Rectangle 4"/>
          <p:cNvSpPr>
            <a:spLocks noGrp="1" noChangeArrowheads="1"/>
          </p:cNvSpPr>
          <p:nvPr>
            <p:ph type="ftr" sz="quarter" idx="2"/>
          </p:nvPr>
        </p:nvSpPr>
        <p:spPr bwMode="auto">
          <a:xfrm>
            <a:off x="0" y="9359900"/>
            <a:ext cx="29384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70021" name="Rectangle 5"/>
          <p:cNvSpPr>
            <a:spLocks noGrp="1" noChangeArrowheads="1"/>
          </p:cNvSpPr>
          <p:nvPr>
            <p:ph type="sldNum" sz="quarter" idx="3"/>
          </p:nvPr>
        </p:nvSpPr>
        <p:spPr bwMode="auto">
          <a:xfrm>
            <a:off x="3841750" y="9359900"/>
            <a:ext cx="29384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AF09DD1-4C26-4568-9CAD-A43689B8CA0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1106" name="Rectangle 2"/>
          <p:cNvSpPr>
            <a:spLocks noGrp="1" noChangeArrowheads="1"/>
          </p:cNvSpPr>
          <p:nvPr>
            <p:ph type="hdr" sz="quarter"/>
          </p:nvPr>
        </p:nvSpPr>
        <p:spPr bwMode="auto">
          <a:xfrm>
            <a:off x="0" y="0"/>
            <a:ext cx="293846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31107" name="Rectangle 3"/>
          <p:cNvSpPr>
            <a:spLocks noGrp="1" noChangeArrowheads="1"/>
          </p:cNvSpPr>
          <p:nvPr>
            <p:ph type="dt" idx="1"/>
          </p:nvPr>
        </p:nvSpPr>
        <p:spPr bwMode="auto">
          <a:xfrm>
            <a:off x="3841750" y="0"/>
            <a:ext cx="293846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31108" name="Rectangle 4"/>
          <p:cNvSpPr>
            <a:spLocks noGrp="1" noRot="1" noChangeAspect="1" noChangeArrowheads="1" noTextEdit="1"/>
          </p:cNvSpPr>
          <p:nvPr>
            <p:ph type="sldImg" idx="2"/>
          </p:nvPr>
        </p:nvSpPr>
        <p:spPr bwMode="auto">
          <a:xfrm>
            <a:off x="927100" y="738188"/>
            <a:ext cx="4927600" cy="3695700"/>
          </a:xfrm>
          <a:prstGeom prst="rect">
            <a:avLst/>
          </a:prstGeom>
          <a:noFill/>
          <a:ln w="9525">
            <a:solidFill>
              <a:srgbClr val="000000"/>
            </a:solidFill>
            <a:miter lim="800000"/>
            <a:headEnd/>
            <a:tailEnd/>
          </a:ln>
          <a:effectLst/>
        </p:spPr>
      </p:sp>
      <p:sp>
        <p:nvSpPr>
          <p:cNvPr id="431109" name="Rectangle 5"/>
          <p:cNvSpPr>
            <a:spLocks noGrp="1" noChangeArrowheads="1"/>
          </p:cNvSpPr>
          <p:nvPr>
            <p:ph type="body" sz="quarter" idx="3"/>
          </p:nvPr>
        </p:nvSpPr>
        <p:spPr bwMode="auto">
          <a:xfrm>
            <a:off x="677863" y="4679950"/>
            <a:ext cx="5426075" cy="4437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31110" name="Rectangle 6"/>
          <p:cNvSpPr>
            <a:spLocks noGrp="1" noChangeArrowheads="1"/>
          </p:cNvSpPr>
          <p:nvPr>
            <p:ph type="ftr" sz="quarter" idx="4"/>
          </p:nvPr>
        </p:nvSpPr>
        <p:spPr bwMode="auto">
          <a:xfrm>
            <a:off x="0" y="9359900"/>
            <a:ext cx="29384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31111" name="Rectangle 7"/>
          <p:cNvSpPr>
            <a:spLocks noGrp="1" noChangeArrowheads="1"/>
          </p:cNvSpPr>
          <p:nvPr>
            <p:ph type="sldNum" sz="quarter" idx="5"/>
          </p:nvPr>
        </p:nvSpPr>
        <p:spPr bwMode="auto">
          <a:xfrm>
            <a:off x="3841750" y="9359900"/>
            <a:ext cx="29384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28F7C54-6907-4E42-94FD-20CD175ADAC1}"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6895D2-D009-4268-A8D3-45A7D1ECA859}" type="slidenum">
              <a:rPr lang="en-US"/>
              <a:pPr/>
              <a:t>1</a:t>
            </a:fld>
            <a:endParaRPr lang="en-US"/>
          </a:p>
        </p:txBody>
      </p:sp>
      <p:sp>
        <p:nvSpPr>
          <p:cNvPr id="471042" name="Rectangle 2"/>
          <p:cNvSpPr>
            <a:spLocks noGrp="1" noRot="1" noChangeAspect="1" noChangeArrowheads="1" noTextEdit="1"/>
          </p:cNvSpPr>
          <p:nvPr>
            <p:ph type="sldImg"/>
          </p:nvPr>
        </p:nvSpPr>
        <p:spPr>
          <a:ln/>
        </p:spPr>
      </p:sp>
      <p:sp>
        <p:nvSpPr>
          <p:cNvPr id="471043" name="Rectangle 3"/>
          <p:cNvSpPr>
            <a:spLocks noGrp="1" noChangeArrowheads="1"/>
          </p:cNvSpPr>
          <p:nvPr>
            <p:ph type="body" idx="1"/>
          </p:nvPr>
        </p:nvSpPr>
        <p:spPr/>
        <p:txBody>
          <a:bodyPr/>
          <a:lstStyle/>
          <a:p>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18818"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endParaRPr lang="nb-NO"/>
          </a:p>
        </p:txBody>
      </p:sp>
      <p:sp>
        <p:nvSpPr>
          <p:cNvPr id="418819" name="Rectangle 3"/>
          <p:cNvSpPr>
            <a:spLocks noGrp="1" noChangeArrowheads="1"/>
          </p:cNvSpPr>
          <p:nvPr>
            <p:ph type="ctrTitle"/>
          </p:nvPr>
        </p:nvSpPr>
        <p:spPr>
          <a:xfrm>
            <a:off x="315913" y="466725"/>
            <a:ext cx="6781800" cy="2133600"/>
          </a:xfrm>
        </p:spPr>
        <p:txBody>
          <a:bodyPr/>
          <a:lstStyle>
            <a:lvl1pPr algn="r">
              <a:defRPr sz="4800"/>
            </a:lvl1pPr>
          </a:lstStyle>
          <a:p>
            <a:r>
              <a:rPr lang="en-US" altLang="en-US"/>
              <a:t>Click to edit Master title style</a:t>
            </a:r>
          </a:p>
        </p:txBody>
      </p:sp>
      <p:sp>
        <p:nvSpPr>
          <p:cNvPr id="418820"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en-US" altLang="en-US"/>
              <a:t>Click to edit Master subtitle style</a:t>
            </a:r>
          </a:p>
        </p:txBody>
      </p:sp>
      <p:sp>
        <p:nvSpPr>
          <p:cNvPr id="418821" name="Rectangle 5"/>
          <p:cNvSpPr>
            <a:spLocks noGrp="1" noChangeArrowheads="1"/>
          </p:cNvSpPr>
          <p:nvPr>
            <p:ph type="dt" sz="half" idx="2"/>
          </p:nvPr>
        </p:nvSpPr>
        <p:spPr/>
        <p:txBody>
          <a:bodyPr/>
          <a:lstStyle>
            <a:lvl1pPr>
              <a:defRPr/>
            </a:lvl1pPr>
          </a:lstStyle>
          <a:p>
            <a:endParaRPr lang="en-US" altLang="en-US"/>
          </a:p>
        </p:txBody>
      </p:sp>
      <p:sp>
        <p:nvSpPr>
          <p:cNvPr id="418822" name="Rectangle 6"/>
          <p:cNvSpPr>
            <a:spLocks noGrp="1" noChangeArrowheads="1"/>
          </p:cNvSpPr>
          <p:nvPr>
            <p:ph type="ftr" sz="quarter" idx="3"/>
          </p:nvPr>
        </p:nvSpPr>
        <p:spPr/>
        <p:txBody>
          <a:bodyPr/>
          <a:lstStyle>
            <a:lvl1pPr>
              <a:defRPr/>
            </a:lvl1pPr>
          </a:lstStyle>
          <a:p>
            <a:endParaRPr lang="en-US" altLang="en-US"/>
          </a:p>
        </p:txBody>
      </p:sp>
      <p:sp>
        <p:nvSpPr>
          <p:cNvPr id="418823" name="Rectangle 7"/>
          <p:cNvSpPr>
            <a:spLocks noGrp="1" noChangeArrowheads="1"/>
          </p:cNvSpPr>
          <p:nvPr>
            <p:ph type="sldNum" sz="quarter" idx="4"/>
          </p:nvPr>
        </p:nvSpPr>
        <p:spPr/>
        <p:txBody>
          <a:bodyPr/>
          <a:lstStyle>
            <a:lvl1pPr>
              <a:defRPr/>
            </a:lvl1pPr>
          </a:lstStyle>
          <a:p>
            <a:fld id="{7BE44ABA-02AC-454B-80F5-CE1AE1B88A9A}" type="slidenum">
              <a:rPr lang="en-US" altLang="en-US"/>
              <a:pPr/>
              <a:t>‹#›</a:t>
            </a:fld>
            <a:endParaRPr lang="en-US" altLang="en-US"/>
          </a:p>
        </p:txBody>
      </p:sp>
      <p:grpSp>
        <p:nvGrpSpPr>
          <p:cNvPr id="418824" name="Group 8"/>
          <p:cNvGrpSpPr>
            <a:grpSpLocks/>
          </p:cNvGrpSpPr>
          <p:nvPr/>
        </p:nvGrpSpPr>
        <p:grpSpPr bwMode="auto">
          <a:xfrm>
            <a:off x="7493000" y="2992438"/>
            <a:ext cx="1338263" cy="2189162"/>
            <a:chOff x="4704" y="1885"/>
            <a:chExt cx="843" cy="1379"/>
          </a:xfrm>
        </p:grpSpPr>
        <p:sp>
          <p:nvSpPr>
            <p:cNvPr id="418825"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endParaRPr lang="nb-NO"/>
            </a:p>
          </p:txBody>
        </p:sp>
        <p:sp>
          <p:nvSpPr>
            <p:cNvPr id="418826"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endParaRPr lang="nb-NO"/>
            </a:p>
          </p:txBody>
        </p:sp>
        <p:sp>
          <p:nvSpPr>
            <p:cNvPr id="418827"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endParaRPr lang="nb-NO"/>
            </a:p>
          </p:txBody>
        </p:sp>
        <p:sp>
          <p:nvSpPr>
            <p:cNvPr id="418828"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endParaRPr lang="nb-NO"/>
            </a:p>
          </p:txBody>
        </p:sp>
        <p:sp>
          <p:nvSpPr>
            <p:cNvPr id="418829"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endParaRPr lang="nb-NO"/>
            </a:p>
          </p:txBody>
        </p:sp>
        <p:sp>
          <p:nvSpPr>
            <p:cNvPr id="418830"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endParaRPr lang="nb-NO"/>
            </a:p>
          </p:txBody>
        </p:sp>
        <p:sp>
          <p:nvSpPr>
            <p:cNvPr id="418831"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endParaRPr lang="nb-NO"/>
            </a:p>
          </p:txBody>
        </p:sp>
        <p:sp>
          <p:nvSpPr>
            <p:cNvPr id="418832"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endParaRPr lang="nb-NO"/>
            </a:p>
          </p:txBody>
        </p:sp>
        <p:sp>
          <p:nvSpPr>
            <p:cNvPr id="418833"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endParaRPr lang="nb-NO"/>
            </a:p>
          </p:txBody>
        </p:sp>
        <p:sp>
          <p:nvSpPr>
            <p:cNvPr id="418834"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endParaRPr lang="nb-NO"/>
            </a:p>
          </p:txBody>
        </p:sp>
        <p:sp>
          <p:nvSpPr>
            <p:cNvPr id="418835"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endParaRPr lang="nb-NO"/>
            </a:p>
          </p:txBody>
        </p:sp>
        <p:sp>
          <p:nvSpPr>
            <p:cNvPr id="418836"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endParaRPr lang="nb-NO"/>
            </a:p>
          </p:txBody>
        </p:sp>
        <p:sp>
          <p:nvSpPr>
            <p:cNvPr id="418837"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endParaRPr lang="nb-NO"/>
            </a:p>
          </p:txBody>
        </p:sp>
        <p:sp>
          <p:nvSpPr>
            <p:cNvPr id="418838"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endParaRPr lang="nb-NO"/>
            </a:p>
          </p:txBody>
        </p:sp>
        <p:sp>
          <p:nvSpPr>
            <p:cNvPr id="418839"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endParaRPr lang="nb-NO"/>
            </a:p>
          </p:txBody>
        </p:sp>
        <p:sp>
          <p:nvSpPr>
            <p:cNvPr id="418840"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endParaRPr lang="nb-NO"/>
            </a:p>
          </p:txBody>
        </p:sp>
        <p:sp>
          <p:nvSpPr>
            <p:cNvPr id="418841"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endParaRPr lang="nb-NO"/>
            </a:p>
          </p:txBody>
        </p:sp>
        <p:sp>
          <p:nvSpPr>
            <p:cNvPr id="418842"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endParaRPr lang="nb-NO"/>
            </a:p>
          </p:txBody>
        </p:sp>
        <p:sp>
          <p:nvSpPr>
            <p:cNvPr id="418843"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endParaRPr lang="nb-NO"/>
            </a:p>
          </p:txBody>
        </p:sp>
        <p:sp>
          <p:nvSpPr>
            <p:cNvPr id="418844"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endParaRPr lang="nb-NO"/>
            </a:p>
          </p:txBody>
        </p:sp>
        <p:sp>
          <p:nvSpPr>
            <p:cNvPr id="418845"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endParaRPr lang="nb-NO"/>
            </a:p>
          </p:txBody>
        </p:sp>
        <p:sp>
          <p:nvSpPr>
            <p:cNvPr id="418846"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endParaRPr lang="nb-NO"/>
            </a:p>
          </p:txBody>
        </p:sp>
        <p:sp>
          <p:nvSpPr>
            <p:cNvPr id="418847"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endParaRPr lang="nb-NO"/>
            </a:p>
          </p:txBody>
        </p:sp>
        <p:sp>
          <p:nvSpPr>
            <p:cNvPr id="418848"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endParaRPr lang="nb-NO"/>
            </a:p>
          </p:txBody>
        </p:sp>
        <p:sp>
          <p:nvSpPr>
            <p:cNvPr id="418849"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endParaRPr lang="nb-NO"/>
            </a:p>
          </p:txBody>
        </p:sp>
        <p:sp>
          <p:nvSpPr>
            <p:cNvPr id="418850"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endParaRPr lang="nb-NO"/>
            </a:p>
          </p:txBody>
        </p:sp>
        <p:sp>
          <p:nvSpPr>
            <p:cNvPr id="418851"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endParaRPr lang="nb-NO"/>
            </a:p>
          </p:txBody>
        </p:sp>
        <p:sp>
          <p:nvSpPr>
            <p:cNvPr id="418852"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endParaRPr lang="nb-NO"/>
            </a:p>
          </p:txBody>
        </p:sp>
        <p:sp>
          <p:nvSpPr>
            <p:cNvPr id="418853"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endParaRPr lang="nb-NO"/>
            </a:p>
          </p:txBody>
        </p:sp>
        <p:sp>
          <p:nvSpPr>
            <p:cNvPr id="418854"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endParaRPr lang="nb-NO"/>
            </a:p>
          </p:txBody>
        </p:sp>
        <p:sp>
          <p:nvSpPr>
            <p:cNvPr id="418855"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endParaRPr lang="nb-NO"/>
            </a:p>
          </p:txBody>
        </p:sp>
      </p:grpSp>
      <p:sp>
        <p:nvSpPr>
          <p:cNvPr id="418856"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endParaRPr lang="nb-NO"/>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6EA31FA-D0EA-4AE8-9EFD-F7A112993A14}"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90C32D8-66F7-4927-8E7B-0B96F11302F8}"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7A65B53F-0DA6-416E-90AE-49E2751D4EA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55DD2537-962F-4FC5-9FE1-E065D99236DA}"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65DFC81E-FF52-4E44-8389-67DC5032E7D1}"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73FB81BC-273D-48C0-B00A-E1EA804F3C51}"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793A2DC0-A468-4658-9CC7-AD4B6782B4F3}"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19223D9-3BE4-432F-8E64-A0F83404F8A0}"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C9CB87A-3056-4F6F-A906-472298A608D4}"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EC8A5E8-322D-493F-ADAF-C2EF9D787F67}"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nb-NO"/>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B5FC8B79-26CC-4891-B969-09376B567325}" type="slidenum">
              <a:rPr lang="en-US" altLang="en-US"/>
              <a:pPr/>
              <a:t>‹#›</a:t>
            </a:fld>
            <a:endParaRPr lang="en-US"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122238"/>
            <a:ext cx="8229600" cy="6008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3" name="Date Placeholder 2"/>
          <p:cNvSpPr>
            <a:spLocks noGrp="1"/>
          </p:cNvSpPr>
          <p:nvPr>
            <p:ph type="dt" sz="half" idx="10"/>
          </p:nvPr>
        </p:nvSpPr>
        <p:spPr>
          <a:xfrm>
            <a:off x="457200" y="6248400"/>
            <a:ext cx="2133600" cy="457200"/>
          </a:xfrm>
        </p:spPr>
        <p:txBody>
          <a:bodyPr/>
          <a:lstStyle>
            <a:lvl1pPr>
              <a:defRPr/>
            </a:lvl1pPr>
          </a:lstStyle>
          <a:p>
            <a:endParaRPr lang="en-US" alt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5" name="Slide Number Placeholder 4"/>
          <p:cNvSpPr>
            <a:spLocks noGrp="1"/>
          </p:cNvSpPr>
          <p:nvPr>
            <p:ph type="sldNum" sz="quarter" idx="12"/>
          </p:nvPr>
        </p:nvSpPr>
        <p:spPr>
          <a:xfrm>
            <a:off x="6553200" y="6248400"/>
            <a:ext cx="2133600" cy="457200"/>
          </a:xfrm>
        </p:spPr>
        <p:txBody>
          <a:bodyPr/>
          <a:lstStyle>
            <a:lvl1pPr>
              <a:defRPr/>
            </a:lvl1pPr>
          </a:lstStyle>
          <a:p>
            <a:fld id="{AD5BA9DA-6A74-4EF7-9CF3-3A5D5F8E9CF4}" type="slidenum">
              <a:rPr lang="en-US" altLang="en-US"/>
              <a:pPr/>
              <a:t>‹#›</a:t>
            </a:fld>
            <a:endParaRPr lang="en-US"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7794"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endParaRPr lang="nb-NO"/>
          </a:p>
        </p:txBody>
      </p:sp>
      <p:sp>
        <p:nvSpPr>
          <p:cNvPr id="417795"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17796"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7797"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altLang="en-US"/>
          </a:p>
        </p:txBody>
      </p:sp>
      <p:sp>
        <p:nvSpPr>
          <p:cNvPr id="417798"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endParaRPr lang="en-US" altLang="en-US"/>
          </a:p>
        </p:txBody>
      </p:sp>
      <p:sp>
        <p:nvSpPr>
          <p:cNvPr id="417799"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AB9C2B4B-43D4-4955-90B5-4BF1EF8CC032}" type="slidenum">
              <a:rPr lang="en-US" altLang="en-US"/>
              <a:pPr/>
              <a:t>‹#›</a:t>
            </a:fld>
            <a:endParaRPr lang="en-US" altLang="en-US"/>
          </a:p>
        </p:txBody>
      </p:sp>
      <p:grpSp>
        <p:nvGrpSpPr>
          <p:cNvPr id="417800" name="Group 8"/>
          <p:cNvGrpSpPr>
            <a:grpSpLocks/>
          </p:cNvGrpSpPr>
          <p:nvPr/>
        </p:nvGrpSpPr>
        <p:grpSpPr bwMode="auto">
          <a:xfrm>
            <a:off x="8153400" y="152400"/>
            <a:ext cx="792163" cy="1295400"/>
            <a:chOff x="5136" y="960"/>
            <a:chExt cx="528" cy="864"/>
          </a:xfrm>
        </p:grpSpPr>
        <p:sp>
          <p:nvSpPr>
            <p:cNvPr id="417801"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endParaRPr lang="nb-NO"/>
            </a:p>
          </p:txBody>
        </p:sp>
        <p:sp>
          <p:nvSpPr>
            <p:cNvPr id="417802" name="Oval 10"/>
            <p:cNvSpPr>
              <a:spLocks noChangeArrowheads="1"/>
            </p:cNvSpPr>
            <p:nvPr/>
          </p:nvSpPr>
          <p:spPr bwMode="auto">
            <a:xfrm>
              <a:off x="5248" y="960"/>
              <a:ext cx="80" cy="80"/>
            </a:xfrm>
            <a:prstGeom prst="ellipse">
              <a:avLst/>
            </a:prstGeom>
            <a:solidFill>
              <a:schemeClr val="tx2"/>
            </a:solidFill>
            <a:ln w="9525">
              <a:noFill/>
              <a:round/>
              <a:headEnd/>
              <a:tailEnd/>
            </a:ln>
            <a:effectLst/>
          </p:spPr>
          <p:txBody>
            <a:bodyPr wrap="none" anchor="ctr"/>
            <a:lstStyle/>
            <a:p>
              <a:endParaRPr lang="nb-NO"/>
            </a:p>
          </p:txBody>
        </p:sp>
        <p:sp>
          <p:nvSpPr>
            <p:cNvPr id="417803" name="Oval 11"/>
            <p:cNvSpPr>
              <a:spLocks noChangeArrowheads="1"/>
            </p:cNvSpPr>
            <p:nvPr/>
          </p:nvSpPr>
          <p:spPr bwMode="auto">
            <a:xfrm>
              <a:off x="5360" y="960"/>
              <a:ext cx="80" cy="80"/>
            </a:xfrm>
            <a:prstGeom prst="ellipse">
              <a:avLst/>
            </a:prstGeom>
            <a:solidFill>
              <a:schemeClr val="tx2"/>
            </a:solidFill>
            <a:ln w="9525">
              <a:noFill/>
              <a:round/>
              <a:headEnd/>
              <a:tailEnd/>
            </a:ln>
            <a:effectLst/>
          </p:spPr>
          <p:txBody>
            <a:bodyPr wrap="none" anchor="ctr"/>
            <a:lstStyle/>
            <a:p>
              <a:endParaRPr lang="nb-NO"/>
            </a:p>
          </p:txBody>
        </p:sp>
        <p:sp>
          <p:nvSpPr>
            <p:cNvPr id="417804" name="Oval 12"/>
            <p:cNvSpPr>
              <a:spLocks noChangeArrowheads="1"/>
            </p:cNvSpPr>
            <p:nvPr/>
          </p:nvSpPr>
          <p:spPr bwMode="auto">
            <a:xfrm>
              <a:off x="5136" y="1072"/>
              <a:ext cx="80" cy="80"/>
            </a:xfrm>
            <a:prstGeom prst="ellipse">
              <a:avLst/>
            </a:prstGeom>
            <a:solidFill>
              <a:schemeClr val="tx2"/>
            </a:solidFill>
            <a:ln w="9525">
              <a:noFill/>
              <a:round/>
              <a:headEnd/>
              <a:tailEnd/>
            </a:ln>
            <a:effectLst/>
          </p:spPr>
          <p:txBody>
            <a:bodyPr wrap="none" anchor="ctr"/>
            <a:lstStyle/>
            <a:p>
              <a:endParaRPr lang="nb-NO"/>
            </a:p>
          </p:txBody>
        </p:sp>
        <p:sp>
          <p:nvSpPr>
            <p:cNvPr id="417805" name="Oval 13"/>
            <p:cNvSpPr>
              <a:spLocks noChangeArrowheads="1"/>
            </p:cNvSpPr>
            <p:nvPr/>
          </p:nvSpPr>
          <p:spPr bwMode="auto">
            <a:xfrm>
              <a:off x="5248" y="1072"/>
              <a:ext cx="80" cy="80"/>
            </a:xfrm>
            <a:prstGeom prst="ellipse">
              <a:avLst/>
            </a:prstGeom>
            <a:solidFill>
              <a:schemeClr val="tx2"/>
            </a:solidFill>
            <a:ln w="9525">
              <a:noFill/>
              <a:round/>
              <a:headEnd/>
              <a:tailEnd/>
            </a:ln>
            <a:effectLst/>
          </p:spPr>
          <p:txBody>
            <a:bodyPr wrap="none" anchor="ctr"/>
            <a:lstStyle/>
            <a:p>
              <a:endParaRPr lang="nb-NO"/>
            </a:p>
          </p:txBody>
        </p:sp>
        <p:sp>
          <p:nvSpPr>
            <p:cNvPr id="417806" name="Oval 14"/>
            <p:cNvSpPr>
              <a:spLocks noChangeArrowheads="1"/>
            </p:cNvSpPr>
            <p:nvPr/>
          </p:nvSpPr>
          <p:spPr bwMode="auto">
            <a:xfrm>
              <a:off x="5360" y="1072"/>
              <a:ext cx="80" cy="80"/>
            </a:xfrm>
            <a:prstGeom prst="ellipse">
              <a:avLst/>
            </a:prstGeom>
            <a:solidFill>
              <a:schemeClr val="tx2"/>
            </a:solidFill>
            <a:ln w="9525">
              <a:noFill/>
              <a:round/>
              <a:headEnd/>
              <a:tailEnd/>
            </a:ln>
            <a:effectLst/>
          </p:spPr>
          <p:txBody>
            <a:bodyPr wrap="none" anchor="ctr"/>
            <a:lstStyle/>
            <a:p>
              <a:endParaRPr lang="nb-NO"/>
            </a:p>
          </p:txBody>
        </p:sp>
        <p:sp>
          <p:nvSpPr>
            <p:cNvPr id="417807" name="Oval 15"/>
            <p:cNvSpPr>
              <a:spLocks noChangeArrowheads="1"/>
            </p:cNvSpPr>
            <p:nvPr/>
          </p:nvSpPr>
          <p:spPr bwMode="auto">
            <a:xfrm>
              <a:off x="5472" y="1072"/>
              <a:ext cx="80" cy="80"/>
            </a:xfrm>
            <a:prstGeom prst="ellipse">
              <a:avLst/>
            </a:prstGeom>
            <a:solidFill>
              <a:schemeClr val="accent2"/>
            </a:solidFill>
            <a:ln w="9525">
              <a:noFill/>
              <a:round/>
              <a:headEnd/>
              <a:tailEnd/>
            </a:ln>
            <a:effectLst/>
          </p:spPr>
          <p:txBody>
            <a:bodyPr wrap="none" anchor="ctr"/>
            <a:lstStyle/>
            <a:p>
              <a:endParaRPr lang="nb-NO"/>
            </a:p>
          </p:txBody>
        </p:sp>
        <p:sp>
          <p:nvSpPr>
            <p:cNvPr id="417808" name="Oval 16"/>
            <p:cNvSpPr>
              <a:spLocks noChangeArrowheads="1"/>
            </p:cNvSpPr>
            <p:nvPr/>
          </p:nvSpPr>
          <p:spPr bwMode="auto">
            <a:xfrm>
              <a:off x="5136" y="1184"/>
              <a:ext cx="80" cy="80"/>
            </a:xfrm>
            <a:prstGeom prst="ellipse">
              <a:avLst/>
            </a:prstGeom>
            <a:solidFill>
              <a:schemeClr val="tx2"/>
            </a:solidFill>
            <a:ln w="9525">
              <a:noFill/>
              <a:round/>
              <a:headEnd/>
              <a:tailEnd/>
            </a:ln>
            <a:effectLst/>
          </p:spPr>
          <p:txBody>
            <a:bodyPr wrap="none" anchor="ctr"/>
            <a:lstStyle/>
            <a:p>
              <a:endParaRPr lang="nb-NO"/>
            </a:p>
          </p:txBody>
        </p:sp>
        <p:sp>
          <p:nvSpPr>
            <p:cNvPr id="417809" name="Oval 17"/>
            <p:cNvSpPr>
              <a:spLocks noChangeArrowheads="1"/>
            </p:cNvSpPr>
            <p:nvPr/>
          </p:nvSpPr>
          <p:spPr bwMode="auto">
            <a:xfrm>
              <a:off x="5248" y="1184"/>
              <a:ext cx="80" cy="80"/>
            </a:xfrm>
            <a:prstGeom prst="ellipse">
              <a:avLst/>
            </a:prstGeom>
            <a:solidFill>
              <a:schemeClr val="tx2"/>
            </a:solidFill>
            <a:ln w="9525">
              <a:noFill/>
              <a:round/>
              <a:headEnd/>
              <a:tailEnd/>
            </a:ln>
            <a:effectLst/>
          </p:spPr>
          <p:txBody>
            <a:bodyPr wrap="none" anchor="ctr"/>
            <a:lstStyle/>
            <a:p>
              <a:endParaRPr lang="nb-NO"/>
            </a:p>
          </p:txBody>
        </p:sp>
        <p:sp>
          <p:nvSpPr>
            <p:cNvPr id="417810" name="Oval 18"/>
            <p:cNvSpPr>
              <a:spLocks noChangeArrowheads="1"/>
            </p:cNvSpPr>
            <p:nvPr/>
          </p:nvSpPr>
          <p:spPr bwMode="auto">
            <a:xfrm>
              <a:off x="5360" y="1184"/>
              <a:ext cx="80" cy="80"/>
            </a:xfrm>
            <a:prstGeom prst="ellipse">
              <a:avLst/>
            </a:prstGeom>
            <a:solidFill>
              <a:schemeClr val="accent2"/>
            </a:solidFill>
            <a:ln w="9525">
              <a:noFill/>
              <a:round/>
              <a:headEnd/>
              <a:tailEnd/>
            </a:ln>
            <a:effectLst/>
          </p:spPr>
          <p:txBody>
            <a:bodyPr wrap="none" anchor="ctr"/>
            <a:lstStyle/>
            <a:p>
              <a:endParaRPr lang="nb-NO"/>
            </a:p>
          </p:txBody>
        </p:sp>
        <p:sp>
          <p:nvSpPr>
            <p:cNvPr id="417811" name="Oval 19"/>
            <p:cNvSpPr>
              <a:spLocks noChangeArrowheads="1"/>
            </p:cNvSpPr>
            <p:nvPr/>
          </p:nvSpPr>
          <p:spPr bwMode="auto">
            <a:xfrm>
              <a:off x="5472" y="1184"/>
              <a:ext cx="80" cy="80"/>
            </a:xfrm>
            <a:prstGeom prst="ellipse">
              <a:avLst/>
            </a:prstGeom>
            <a:solidFill>
              <a:schemeClr val="accent2"/>
            </a:solidFill>
            <a:ln w="9525">
              <a:noFill/>
              <a:round/>
              <a:headEnd/>
              <a:tailEnd/>
            </a:ln>
            <a:effectLst/>
          </p:spPr>
          <p:txBody>
            <a:bodyPr wrap="none" anchor="ctr"/>
            <a:lstStyle/>
            <a:p>
              <a:endParaRPr lang="nb-NO"/>
            </a:p>
          </p:txBody>
        </p:sp>
        <p:sp>
          <p:nvSpPr>
            <p:cNvPr id="417812" name="Oval 20"/>
            <p:cNvSpPr>
              <a:spLocks noChangeArrowheads="1"/>
            </p:cNvSpPr>
            <p:nvPr/>
          </p:nvSpPr>
          <p:spPr bwMode="auto">
            <a:xfrm>
              <a:off x="5584" y="1184"/>
              <a:ext cx="80" cy="80"/>
            </a:xfrm>
            <a:prstGeom prst="ellipse">
              <a:avLst/>
            </a:prstGeom>
            <a:solidFill>
              <a:schemeClr val="accent1"/>
            </a:solidFill>
            <a:ln w="9525">
              <a:noFill/>
              <a:round/>
              <a:headEnd/>
              <a:tailEnd/>
            </a:ln>
            <a:effectLst/>
          </p:spPr>
          <p:txBody>
            <a:bodyPr wrap="none" anchor="ctr"/>
            <a:lstStyle/>
            <a:p>
              <a:endParaRPr lang="nb-NO"/>
            </a:p>
          </p:txBody>
        </p:sp>
        <p:sp>
          <p:nvSpPr>
            <p:cNvPr id="417813"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endParaRPr lang="nb-NO"/>
            </a:p>
          </p:txBody>
        </p:sp>
        <p:sp>
          <p:nvSpPr>
            <p:cNvPr id="417814" name="Oval 22"/>
            <p:cNvSpPr>
              <a:spLocks noChangeArrowheads="1"/>
            </p:cNvSpPr>
            <p:nvPr/>
          </p:nvSpPr>
          <p:spPr bwMode="auto">
            <a:xfrm>
              <a:off x="5248" y="1296"/>
              <a:ext cx="80" cy="80"/>
            </a:xfrm>
            <a:prstGeom prst="ellipse">
              <a:avLst/>
            </a:prstGeom>
            <a:solidFill>
              <a:schemeClr val="accent2"/>
            </a:solidFill>
            <a:ln w="9525">
              <a:noFill/>
              <a:round/>
              <a:headEnd/>
              <a:tailEnd/>
            </a:ln>
            <a:effectLst/>
          </p:spPr>
          <p:txBody>
            <a:bodyPr wrap="none" anchor="ctr"/>
            <a:lstStyle/>
            <a:p>
              <a:endParaRPr lang="nb-NO"/>
            </a:p>
          </p:txBody>
        </p:sp>
        <p:sp>
          <p:nvSpPr>
            <p:cNvPr id="417815" name="Oval 23"/>
            <p:cNvSpPr>
              <a:spLocks noChangeArrowheads="1"/>
            </p:cNvSpPr>
            <p:nvPr/>
          </p:nvSpPr>
          <p:spPr bwMode="auto">
            <a:xfrm>
              <a:off x="5360" y="1296"/>
              <a:ext cx="80" cy="80"/>
            </a:xfrm>
            <a:prstGeom prst="ellipse">
              <a:avLst/>
            </a:prstGeom>
            <a:solidFill>
              <a:schemeClr val="accent2"/>
            </a:solidFill>
            <a:ln w="9525">
              <a:noFill/>
              <a:round/>
              <a:headEnd/>
              <a:tailEnd/>
            </a:ln>
            <a:effectLst/>
          </p:spPr>
          <p:txBody>
            <a:bodyPr wrap="none" anchor="ctr"/>
            <a:lstStyle/>
            <a:p>
              <a:endParaRPr lang="nb-NO"/>
            </a:p>
          </p:txBody>
        </p:sp>
        <p:sp>
          <p:nvSpPr>
            <p:cNvPr id="417816" name="Oval 24"/>
            <p:cNvSpPr>
              <a:spLocks noChangeArrowheads="1"/>
            </p:cNvSpPr>
            <p:nvPr/>
          </p:nvSpPr>
          <p:spPr bwMode="auto">
            <a:xfrm>
              <a:off x="5472" y="1296"/>
              <a:ext cx="80" cy="80"/>
            </a:xfrm>
            <a:prstGeom prst="ellipse">
              <a:avLst/>
            </a:prstGeom>
            <a:solidFill>
              <a:schemeClr val="accent1"/>
            </a:solidFill>
            <a:ln w="9525">
              <a:noFill/>
              <a:round/>
              <a:headEnd/>
              <a:tailEnd/>
            </a:ln>
            <a:effectLst/>
          </p:spPr>
          <p:txBody>
            <a:bodyPr wrap="none" anchor="ctr"/>
            <a:lstStyle/>
            <a:p>
              <a:endParaRPr lang="nb-NO"/>
            </a:p>
          </p:txBody>
        </p:sp>
        <p:sp>
          <p:nvSpPr>
            <p:cNvPr id="417817"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endParaRPr lang="nb-NO"/>
            </a:p>
          </p:txBody>
        </p:sp>
        <p:sp>
          <p:nvSpPr>
            <p:cNvPr id="417818" name="Oval 26"/>
            <p:cNvSpPr>
              <a:spLocks noChangeArrowheads="1"/>
            </p:cNvSpPr>
            <p:nvPr/>
          </p:nvSpPr>
          <p:spPr bwMode="auto">
            <a:xfrm>
              <a:off x="5248" y="1408"/>
              <a:ext cx="80" cy="80"/>
            </a:xfrm>
            <a:prstGeom prst="ellipse">
              <a:avLst/>
            </a:prstGeom>
            <a:solidFill>
              <a:schemeClr val="accent2"/>
            </a:solidFill>
            <a:ln w="9525">
              <a:noFill/>
              <a:round/>
              <a:headEnd/>
              <a:tailEnd/>
            </a:ln>
            <a:effectLst/>
          </p:spPr>
          <p:txBody>
            <a:bodyPr wrap="none" anchor="ctr"/>
            <a:lstStyle/>
            <a:p>
              <a:endParaRPr lang="nb-NO"/>
            </a:p>
          </p:txBody>
        </p:sp>
        <p:sp>
          <p:nvSpPr>
            <p:cNvPr id="417819" name="Oval 27"/>
            <p:cNvSpPr>
              <a:spLocks noChangeArrowheads="1"/>
            </p:cNvSpPr>
            <p:nvPr/>
          </p:nvSpPr>
          <p:spPr bwMode="auto">
            <a:xfrm>
              <a:off x="5360" y="1408"/>
              <a:ext cx="80" cy="80"/>
            </a:xfrm>
            <a:prstGeom prst="ellipse">
              <a:avLst/>
            </a:prstGeom>
            <a:solidFill>
              <a:schemeClr val="accent1"/>
            </a:solidFill>
            <a:ln w="9525">
              <a:noFill/>
              <a:round/>
              <a:headEnd/>
              <a:tailEnd/>
            </a:ln>
            <a:effectLst/>
          </p:spPr>
          <p:txBody>
            <a:bodyPr wrap="none" anchor="ctr"/>
            <a:lstStyle/>
            <a:p>
              <a:endParaRPr lang="nb-NO"/>
            </a:p>
          </p:txBody>
        </p:sp>
        <p:sp>
          <p:nvSpPr>
            <p:cNvPr id="417820" name="Oval 28"/>
            <p:cNvSpPr>
              <a:spLocks noChangeArrowheads="1"/>
            </p:cNvSpPr>
            <p:nvPr/>
          </p:nvSpPr>
          <p:spPr bwMode="auto">
            <a:xfrm>
              <a:off x="5472" y="1408"/>
              <a:ext cx="80" cy="80"/>
            </a:xfrm>
            <a:prstGeom prst="ellipse">
              <a:avLst/>
            </a:prstGeom>
            <a:solidFill>
              <a:schemeClr val="accent1"/>
            </a:solidFill>
            <a:ln w="9525">
              <a:noFill/>
              <a:round/>
              <a:headEnd/>
              <a:tailEnd/>
            </a:ln>
            <a:effectLst/>
          </p:spPr>
          <p:txBody>
            <a:bodyPr wrap="none" anchor="ctr"/>
            <a:lstStyle/>
            <a:p>
              <a:endParaRPr lang="nb-NO"/>
            </a:p>
          </p:txBody>
        </p:sp>
        <p:sp>
          <p:nvSpPr>
            <p:cNvPr id="417821"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endParaRPr lang="nb-NO"/>
            </a:p>
          </p:txBody>
        </p:sp>
        <p:sp>
          <p:nvSpPr>
            <p:cNvPr id="417822" name="Oval 30"/>
            <p:cNvSpPr>
              <a:spLocks noChangeArrowheads="1"/>
            </p:cNvSpPr>
            <p:nvPr/>
          </p:nvSpPr>
          <p:spPr bwMode="auto">
            <a:xfrm>
              <a:off x="5136" y="1520"/>
              <a:ext cx="80" cy="80"/>
            </a:xfrm>
            <a:prstGeom prst="ellipse">
              <a:avLst/>
            </a:prstGeom>
            <a:solidFill>
              <a:schemeClr val="accent2"/>
            </a:solidFill>
            <a:ln w="9525">
              <a:noFill/>
              <a:round/>
              <a:headEnd/>
              <a:tailEnd/>
            </a:ln>
            <a:effectLst/>
          </p:spPr>
          <p:txBody>
            <a:bodyPr wrap="none" anchor="ctr"/>
            <a:lstStyle/>
            <a:p>
              <a:endParaRPr lang="nb-NO"/>
            </a:p>
          </p:txBody>
        </p:sp>
        <p:sp>
          <p:nvSpPr>
            <p:cNvPr id="417823" name="Oval 31"/>
            <p:cNvSpPr>
              <a:spLocks noChangeArrowheads="1"/>
            </p:cNvSpPr>
            <p:nvPr/>
          </p:nvSpPr>
          <p:spPr bwMode="auto">
            <a:xfrm>
              <a:off x="5248" y="1520"/>
              <a:ext cx="80" cy="80"/>
            </a:xfrm>
            <a:prstGeom prst="ellipse">
              <a:avLst/>
            </a:prstGeom>
            <a:solidFill>
              <a:schemeClr val="accent1"/>
            </a:solidFill>
            <a:ln w="9525">
              <a:noFill/>
              <a:round/>
              <a:headEnd/>
              <a:tailEnd/>
            </a:ln>
            <a:effectLst/>
          </p:spPr>
          <p:txBody>
            <a:bodyPr wrap="none" anchor="ctr"/>
            <a:lstStyle/>
            <a:p>
              <a:endParaRPr lang="nb-NO"/>
            </a:p>
          </p:txBody>
        </p:sp>
        <p:sp>
          <p:nvSpPr>
            <p:cNvPr id="417824" name="Oval 32"/>
            <p:cNvSpPr>
              <a:spLocks noChangeArrowheads="1"/>
            </p:cNvSpPr>
            <p:nvPr/>
          </p:nvSpPr>
          <p:spPr bwMode="auto">
            <a:xfrm>
              <a:off x="5360" y="1520"/>
              <a:ext cx="80" cy="80"/>
            </a:xfrm>
            <a:prstGeom prst="ellipse">
              <a:avLst/>
            </a:prstGeom>
            <a:solidFill>
              <a:schemeClr val="accent1"/>
            </a:solidFill>
            <a:ln w="9525">
              <a:noFill/>
              <a:round/>
              <a:headEnd/>
              <a:tailEnd/>
            </a:ln>
            <a:effectLst/>
          </p:spPr>
          <p:txBody>
            <a:bodyPr wrap="none" anchor="ctr"/>
            <a:lstStyle/>
            <a:p>
              <a:endParaRPr lang="nb-NO"/>
            </a:p>
          </p:txBody>
        </p:sp>
        <p:sp>
          <p:nvSpPr>
            <p:cNvPr id="417825" name="Oval 33"/>
            <p:cNvSpPr>
              <a:spLocks noChangeArrowheads="1"/>
            </p:cNvSpPr>
            <p:nvPr/>
          </p:nvSpPr>
          <p:spPr bwMode="auto">
            <a:xfrm>
              <a:off x="5472" y="1520"/>
              <a:ext cx="80" cy="80"/>
            </a:xfrm>
            <a:prstGeom prst="ellipse">
              <a:avLst/>
            </a:prstGeom>
            <a:solidFill>
              <a:schemeClr val="folHlink"/>
            </a:solidFill>
            <a:ln w="9525">
              <a:noFill/>
              <a:round/>
              <a:headEnd/>
              <a:tailEnd/>
            </a:ln>
            <a:effectLst/>
          </p:spPr>
          <p:txBody>
            <a:bodyPr wrap="none" anchor="ctr"/>
            <a:lstStyle/>
            <a:p>
              <a:endParaRPr lang="nb-NO"/>
            </a:p>
          </p:txBody>
        </p:sp>
        <p:sp>
          <p:nvSpPr>
            <p:cNvPr id="417826" name="Oval 34"/>
            <p:cNvSpPr>
              <a:spLocks noChangeArrowheads="1"/>
            </p:cNvSpPr>
            <p:nvPr/>
          </p:nvSpPr>
          <p:spPr bwMode="auto">
            <a:xfrm>
              <a:off x="5136" y="1632"/>
              <a:ext cx="80" cy="80"/>
            </a:xfrm>
            <a:prstGeom prst="ellipse">
              <a:avLst/>
            </a:prstGeom>
            <a:solidFill>
              <a:schemeClr val="accent1"/>
            </a:solidFill>
            <a:ln w="9525">
              <a:noFill/>
              <a:round/>
              <a:headEnd/>
              <a:tailEnd/>
            </a:ln>
            <a:effectLst/>
          </p:spPr>
          <p:txBody>
            <a:bodyPr wrap="none" anchor="ctr"/>
            <a:lstStyle/>
            <a:p>
              <a:endParaRPr lang="nb-NO"/>
            </a:p>
          </p:txBody>
        </p:sp>
        <p:sp>
          <p:nvSpPr>
            <p:cNvPr id="417827" name="Oval 35"/>
            <p:cNvSpPr>
              <a:spLocks noChangeArrowheads="1"/>
            </p:cNvSpPr>
            <p:nvPr/>
          </p:nvSpPr>
          <p:spPr bwMode="auto">
            <a:xfrm>
              <a:off x="5248" y="1632"/>
              <a:ext cx="80" cy="80"/>
            </a:xfrm>
            <a:prstGeom prst="ellipse">
              <a:avLst/>
            </a:prstGeom>
            <a:solidFill>
              <a:schemeClr val="accent1"/>
            </a:solidFill>
            <a:ln w="9525">
              <a:noFill/>
              <a:round/>
              <a:headEnd/>
              <a:tailEnd/>
            </a:ln>
            <a:effectLst/>
          </p:spPr>
          <p:txBody>
            <a:bodyPr wrap="none" anchor="ctr"/>
            <a:lstStyle/>
            <a:p>
              <a:endParaRPr lang="nb-NO"/>
            </a:p>
          </p:txBody>
        </p:sp>
        <p:sp>
          <p:nvSpPr>
            <p:cNvPr id="417828" name="Oval 36"/>
            <p:cNvSpPr>
              <a:spLocks noChangeArrowheads="1"/>
            </p:cNvSpPr>
            <p:nvPr/>
          </p:nvSpPr>
          <p:spPr bwMode="auto">
            <a:xfrm>
              <a:off x="5360" y="1632"/>
              <a:ext cx="80" cy="80"/>
            </a:xfrm>
            <a:prstGeom prst="ellipse">
              <a:avLst/>
            </a:prstGeom>
            <a:solidFill>
              <a:schemeClr val="folHlink"/>
            </a:solidFill>
            <a:ln w="9525">
              <a:noFill/>
              <a:round/>
              <a:headEnd/>
              <a:tailEnd/>
            </a:ln>
            <a:effectLst/>
          </p:spPr>
          <p:txBody>
            <a:bodyPr wrap="none" anchor="ctr"/>
            <a:lstStyle/>
            <a:p>
              <a:endParaRPr lang="nb-NO"/>
            </a:p>
          </p:txBody>
        </p:sp>
        <p:sp>
          <p:nvSpPr>
            <p:cNvPr id="417829" name="Oval 37"/>
            <p:cNvSpPr>
              <a:spLocks noChangeArrowheads="1"/>
            </p:cNvSpPr>
            <p:nvPr/>
          </p:nvSpPr>
          <p:spPr bwMode="auto">
            <a:xfrm>
              <a:off x="5472" y="1632"/>
              <a:ext cx="80" cy="80"/>
            </a:xfrm>
            <a:prstGeom prst="ellipse">
              <a:avLst/>
            </a:prstGeom>
            <a:solidFill>
              <a:schemeClr val="folHlink"/>
            </a:solidFill>
            <a:ln w="9525">
              <a:noFill/>
              <a:round/>
              <a:headEnd/>
              <a:tailEnd/>
            </a:ln>
            <a:effectLst/>
          </p:spPr>
          <p:txBody>
            <a:bodyPr wrap="none" anchor="ctr"/>
            <a:lstStyle/>
            <a:p>
              <a:endParaRPr lang="nb-NO"/>
            </a:p>
          </p:txBody>
        </p:sp>
        <p:sp>
          <p:nvSpPr>
            <p:cNvPr id="417830" name="Oval 38"/>
            <p:cNvSpPr>
              <a:spLocks noChangeArrowheads="1"/>
            </p:cNvSpPr>
            <p:nvPr/>
          </p:nvSpPr>
          <p:spPr bwMode="auto">
            <a:xfrm>
              <a:off x="5248" y="1744"/>
              <a:ext cx="80" cy="80"/>
            </a:xfrm>
            <a:prstGeom prst="ellipse">
              <a:avLst/>
            </a:prstGeom>
            <a:solidFill>
              <a:schemeClr val="folHlink"/>
            </a:solidFill>
            <a:ln w="9525">
              <a:noFill/>
              <a:round/>
              <a:headEnd/>
              <a:tailEnd/>
            </a:ln>
            <a:effectLst/>
          </p:spPr>
          <p:txBody>
            <a:bodyPr wrap="none" anchor="ctr"/>
            <a:lstStyle/>
            <a:p>
              <a:endParaRPr lang="nb-NO"/>
            </a:p>
          </p:txBody>
        </p:sp>
        <p:sp>
          <p:nvSpPr>
            <p:cNvPr id="417831" name="Oval 39"/>
            <p:cNvSpPr>
              <a:spLocks noChangeArrowheads="1"/>
            </p:cNvSpPr>
            <p:nvPr/>
          </p:nvSpPr>
          <p:spPr bwMode="auto">
            <a:xfrm>
              <a:off x="5472" y="1744"/>
              <a:ext cx="80" cy="80"/>
            </a:xfrm>
            <a:prstGeom prst="ellipse">
              <a:avLst/>
            </a:prstGeom>
            <a:solidFill>
              <a:schemeClr val="folHlink"/>
            </a:solidFill>
            <a:ln w="9525">
              <a:noFill/>
              <a:round/>
              <a:headEnd/>
              <a:tailEnd/>
            </a:ln>
            <a:effectLst/>
          </p:spPr>
          <p:txBody>
            <a:bodyPr wrap="none" anchor="ctr"/>
            <a:lstStyle/>
            <a:p>
              <a:endParaRPr lang="nb-NO"/>
            </a:p>
          </p:txBody>
        </p:sp>
      </p:grpSp>
    </p:spTree>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 id="2147483997" r:id="rId12"/>
    <p:sldLayoutId id="2147483998" r:id="rId13"/>
  </p:sldLayoutIdLst>
  <p:transition/>
  <p:timing>
    <p:tnLst>
      <p:par>
        <p:cTn id="1" dur="indefinite" restart="never" nodeType="tmRoot"/>
      </p:par>
    </p:tnLst>
  </p:timing>
  <p:hf hdr="0" ftr="0" dt="0"/>
  <p:txStyles>
    <p:titleStyle>
      <a:lvl1pPr algn="l" rtl="0" fontAlgn="base">
        <a:spcBef>
          <a:spcPct val="0"/>
        </a:spcBef>
        <a:spcAft>
          <a:spcPct val="0"/>
        </a:spcAft>
        <a:defRPr sz="3900" b="1">
          <a:solidFill>
            <a:schemeClr val="tx2"/>
          </a:solidFill>
          <a:latin typeface="+mj-lt"/>
          <a:ea typeface="+mj-ea"/>
          <a:cs typeface="+mj-cs"/>
        </a:defRPr>
      </a:lvl1pPr>
      <a:lvl2pPr algn="l" rtl="0" fontAlgn="base">
        <a:spcBef>
          <a:spcPct val="0"/>
        </a:spcBef>
        <a:spcAft>
          <a:spcPct val="0"/>
        </a:spcAft>
        <a:defRPr sz="3900" b="1">
          <a:solidFill>
            <a:schemeClr val="tx2"/>
          </a:solidFill>
          <a:latin typeface="Arial" charset="0"/>
        </a:defRPr>
      </a:lvl2pPr>
      <a:lvl3pPr algn="l" rtl="0" fontAlgn="base">
        <a:spcBef>
          <a:spcPct val="0"/>
        </a:spcBef>
        <a:spcAft>
          <a:spcPct val="0"/>
        </a:spcAft>
        <a:defRPr sz="3900" b="1">
          <a:solidFill>
            <a:schemeClr val="tx2"/>
          </a:solidFill>
          <a:latin typeface="Arial" charset="0"/>
        </a:defRPr>
      </a:lvl3pPr>
      <a:lvl4pPr algn="l" rtl="0" fontAlgn="base">
        <a:spcBef>
          <a:spcPct val="0"/>
        </a:spcBef>
        <a:spcAft>
          <a:spcPct val="0"/>
        </a:spcAft>
        <a:defRPr sz="3900" b="1">
          <a:solidFill>
            <a:schemeClr val="tx2"/>
          </a:solidFill>
          <a:latin typeface="Arial" charset="0"/>
        </a:defRPr>
      </a:lvl4pPr>
      <a:lvl5pPr algn="l" rtl="0" fontAlgn="base">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fontAlgn="base">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fontAlgn="base">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fontAlgn="base">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fontAlgn="base">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260350"/>
            <a:ext cx="7308850" cy="1944688"/>
          </a:xfrm>
        </p:spPr>
        <p:txBody>
          <a:bodyPr/>
          <a:lstStyle/>
          <a:p>
            <a:pPr algn="ctr"/>
            <a:r>
              <a:rPr lang="nb-NO" sz="4400" b="0">
                <a:latin typeface="Arial Narrow" pitchFamily="34" charset="0"/>
              </a:rPr>
              <a:t>Befolkningsvekst</a:t>
            </a:r>
            <a:endParaRPr lang="en-US" sz="4400" b="0">
              <a:latin typeface="Arial Narrow" pitchFamily="34" charset="0"/>
            </a:endParaRPr>
          </a:p>
        </p:txBody>
      </p:sp>
      <p:sp>
        <p:nvSpPr>
          <p:cNvPr id="2051" name="Rectangle 3"/>
          <p:cNvSpPr>
            <a:spLocks noGrp="1" noChangeArrowheads="1"/>
          </p:cNvSpPr>
          <p:nvPr>
            <p:ph type="subTitle" idx="1"/>
          </p:nvPr>
        </p:nvSpPr>
        <p:spPr>
          <a:xfrm>
            <a:off x="468313" y="2997200"/>
            <a:ext cx="6400800" cy="3168650"/>
          </a:xfrm>
        </p:spPr>
        <p:txBody>
          <a:bodyPr/>
          <a:lstStyle/>
          <a:p>
            <a:pPr algn="ctr"/>
            <a:r>
              <a:rPr lang="nb-NO" dirty="0">
                <a:latin typeface="Arial Narrow" pitchFamily="34" charset="0"/>
              </a:rPr>
              <a:t>Nico </a:t>
            </a:r>
            <a:r>
              <a:rPr lang="nb-NO" dirty="0" err="1">
                <a:latin typeface="Arial Narrow" pitchFamily="34" charset="0"/>
              </a:rPr>
              <a:t>Keilman</a:t>
            </a:r>
            <a:endParaRPr lang="nb-NO" dirty="0">
              <a:latin typeface="Arial Narrow" pitchFamily="34" charset="0"/>
            </a:endParaRPr>
          </a:p>
          <a:p>
            <a:pPr algn="ctr"/>
            <a:endParaRPr lang="nb-NO" dirty="0">
              <a:latin typeface="Arial Narrow" pitchFamily="34" charset="0"/>
            </a:endParaRPr>
          </a:p>
          <a:p>
            <a:pPr algn="ctr"/>
            <a:r>
              <a:rPr lang="nb-NO" dirty="0">
                <a:latin typeface="Arial Narrow" pitchFamily="34" charset="0"/>
              </a:rPr>
              <a:t>Demografi grunnemne</a:t>
            </a:r>
          </a:p>
          <a:p>
            <a:pPr algn="ctr"/>
            <a:r>
              <a:rPr lang="nb-NO" dirty="0">
                <a:latin typeface="Arial Narrow" pitchFamily="34" charset="0"/>
              </a:rPr>
              <a:t>ECON 1710</a:t>
            </a:r>
          </a:p>
          <a:p>
            <a:pPr algn="ctr"/>
            <a:r>
              <a:rPr lang="nb-NO" dirty="0">
                <a:latin typeface="Arial Narrow" pitchFamily="34" charset="0"/>
              </a:rPr>
              <a:t>Høst </a:t>
            </a:r>
            <a:r>
              <a:rPr lang="nb-NO" dirty="0" smtClean="0">
                <a:latin typeface="Arial Narrow" pitchFamily="34" charset="0"/>
              </a:rPr>
              <a:t>2010</a:t>
            </a:r>
            <a:endParaRPr lang="en-US" dirty="0">
              <a:latin typeface="Arial Narrow"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AE1767B-FA5F-4C8D-8A4F-13033BC98633}" type="slidenum">
              <a:rPr lang="en-US" altLang="en-US"/>
              <a:pPr/>
              <a:t>2</a:t>
            </a:fld>
            <a:endParaRPr lang="en-US" altLang="en-US"/>
          </a:p>
        </p:txBody>
      </p:sp>
      <p:sp>
        <p:nvSpPr>
          <p:cNvPr id="503810" name="Rectangle 2"/>
          <p:cNvSpPr>
            <a:spLocks noGrp="1" noChangeArrowheads="1"/>
          </p:cNvSpPr>
          <p:nvPr>
            <p:ph type="title"/>
          </p:nvPr>
        </p:nvSpPr>
        <p:spPr/>
        <p:txBody>
          <a:bodyPr/>
          <a:lstStyle/>
          <a:p>
            <a:pPr algn="ctr"/>
            <a:r>
              <a:rPr lang="nb-NO" sz="4400" b="0">
                <a:latin typeface="Arial Narrow" pitchFamily="34" charset="0"/>
              </a:rPr>
              <a:t>Oversikt dagens forelesning</a:t>
            </a:r>
            <a:endParaRPr lang="en-US" sz="4400" b="0">
              <a:latin typeface="Arial Narrow" pitchFamily="34" charset="0"/>
            </a:endParaRPr>
          </a:p>
        </p:txBody>
      </p:sp>
      <p:sp>
        <p:nvSpPr>
          <p:cNvPr id="503811" name="Rectangle 3"/>
          <p:cNvSpPr>
            <a:spLocks noGrp="1" noChangeArrowheads="1"/>
          </p:cNvSpPr>
          <p:nvPr>
            <p:ph type="body" idx="1"/>
          </p:nvPr>
        </p:nvSpPr>
        <p:spPr/>
        <p:txBody>
          <a:bodyPr/>
          <a:lstStyle/>
          <a:p>
            <a:r>
              <a:rPr lang="nb-NO" sz="2600" dirty="0"/>
              <a:t>Demografisk rate</a:t>
            </a:r>
          </a:p>
          <a:p>
            <a:r>
              <a:rPr lang="nb-NO" sz="2600" dirty="0"/>
              <a:t>Befolkningsregnskap</a:t>
            </a:r>
          </a:p>
          <a:p>
            <a:pPr lvl="1"/>
            <a:r>
              <a:rPr lang="nb-NO" sz="2200" dirty="0"/>
              <a:t>Faktisk vekst</a:t>
            </a:r>
          </a:p>
          <a:p>
            <a:pPr lvl="2"/>
            <a:r>
              <a:rPr lang="nb-NO" sz="2100" dirty="0"/>
              <a:t>naturlig tilvekst </a:t>
            </a:r>
          </a:p>
          <a:p>
            <a:pPr lvl="2"/>
            <a:r>
              <a:rPr lang="nb-NO" sz="2100" dirty="0"/>
              <a:t>nettoinnvandring</a:t>
            </a:r>
          </a:p>
          <a:p>
            <a:r>
              <a:rPr lang="nb-NO" sz="2600" dirty="0"/>
              <a:t>Befolkningsvekst</a:t>
            </a:r>
          </a:p>
          <a:p>
            <a:pPr lvl="1"/>
            <a:r>
              <a:rPr lang="nb-NO" sz="2200" dirty="0"/>
              <a:t>aritmetisk</a:t>
            </a:r>
          </a:p>
          <a:p>
            <a:pPr lvl="1"/>
            <a:r>
              <a:rPr lang="nb-NO" sz="2200" dirty="0"/>
              <a:t>geometrisk</a:t>
            </a:r>
          </a:p>
          <a:p>
            <a:pPr lvl="1"/>
            <a:r>
              <a:rPr lang="nb-NO" sz="2200" dirty="0"/>
              <a:t>eksponentiell</a:t>
            </a:r>
          </a:p>
          <a:p>
            <a:r>
              <a:rPr lang="nb-NO" sz="2600" dirty="0" smtClean="0"/>
              <a:t>Fordoblingstid</a:t>
            </a:r>
          </a:p>
          <a:p>
            <a:r>
              <a:rPr lang="nb-NO" sz="2600" dirty="0" smtClean="0"/>
              <a:t>Demografisk overgang</a:t>
            </a:r>
            <a:endParaRPr lang="nb-NO" sz="26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604DEF8-8DA7-49FB-8E96-A19B260CFA71}" type="slidenum">
              <a:rPr lang="en-US" altLang="en-US"/>
              <a:pPr/>
              <a:t>3</a:t>
            </a:fld>
            <a:endParaRPr lang="en-US" altLang="en-US"/>
          </a:p>
        </p:txBody>
      </p:sp>
      <p:sp>
        <p:nvSpPr>
          <p:cNvPr id="506882" name="Rectangle 2"/>
          <p:cNvSpPr>
            <a:spLocks noGrp="1" noChangeArrowheads="1"/>
          </p:cNvSpPr>
          <p:nvPr>
            <p:ph type="title"/>
          </p:nvPr>
        </p:nvSpPr>
        <p:spPr/>
        <p:txBody>
          <a:bodyPr/>
          <a:lstStyle/>
          <a:p>
            <a:pPr algn="ctr"/>
            <a:r>
              <a:rPr lang="nb-NO" sz="4400" b="0" dirty="0">
                <a:latin typeface="Arial Narrow" pitchFamily="34" charset="0"/>
              </a:rPr>
              <a:t>Demografisk rate</a:t>
            </a:r>
            <a:endParaRPr lang="en-US" sz="4400" b="0" dirty="0">
              <a:latin typeface="Arial Narrow" pitchFamily="34" charset="0"/>
            </a:endParaRPr>
          </a:p>
        </p:txBody>
      </p:sp>
      <p:sp>
        <p:nvSpPr>
          <p:cNvPr id="506883" name="Rectangle 3"/>
          <p:cNvSpPr>
            <a:spLocks noGrp="1" noChangeArrowheads="1"/>
          </p:cNvSpPr>
          <p:nvPr>
            <p:ph type="body" idx="1"/>
          </p:nvPr>
        </p:nvSpPr>
        <p:spPr/>
        <p:txBody>
          <a:bodyPr/>
          <a:lstStyle/>
          <a:p>
            <a:pPr>
              <a:buFont typeface="Wingdings" pitchFamily="2" charset="2"/>
              <a:buNone/>
            </a:pPr>
            <a:r>
              <a:rPr lang="nb-NO" sz="2600" dirty="0">
                <a:latin typeface="Arial Narrow" pitchFamily="34" charset="0"/>
              </a:rPr>
              <a:t>En rate uttrykker </a:t>
            </a:r>
            <a:r>
              <a:rPr lang="nb-NO" sz="2600" i="1" dirty="0">
                <a:latin typeface="Arial Narrow" pitchFamily="34" charset="0"/>
              </a:rPr>
              <a:t>intensiteten</a:t>
            </a:r>
            <a:r>
              <a:rPr lang="nb-NO" sz="2600" dirty="0">
                <a:latin typeface="Arial Narrow" pitchFamily="34" charset="0"/>
              </a:rPr>
              <a:t> til en viss begivenhet i løpet av en tidsperiode </a:t>
            </a:r>
            <a:r>
              <a:rPr lang="nb-NO" sz="2600" dirty="0" smtClean="0">
                <a:latin typeface="Arial Narrow" pitchFamily="34" charset="0"/>
              </a:rPr>
              <a:t>(som oftest 1 år, av og til 5 år) </a:t>
            </a:r>
            <a:r>
              <a:rPr lang="nb-NO" sz="2600" dirty="0">
                <a:latin typeface="Arial Narrow" pitchFamily="34" charset="0"/>
              </a:rPr>
              <a:t>i forhold til risikobefolkningens størrelse og periodens lengde</a:t>
            </a:r>
          </a:p>
          <a:p>
            <a:pPr>
              <a:buFont typeface="Wingdings" pitchFamily="2" charset="2"/>
              <a:buNone/>
            </a:pPr>
            <a:r>
              <a:rPr lang="nb-NO" sz="2600" dirty="0" smtClean="0">
                <a:latin typeface="Arial Narrow" pitchFamily="34" charset="0"/>
              </a:rPr>
              <a:t>(</a:t>
            </a:r>
            <a:r>
              <a:rPr lang="nb-NO" sz="2600" dirty="0" err="1" smtClean="0">
                <a:latin typeface="Arial Narrow" pitchFamily="34" charset="0"/>
              </a:rPr>
              <a:t>jfr</a:t>
            </a:r>
            <a:r>
              <a:rPr lang="nb-NO" sz="2600" dirty="0" smtClean="0">
                <a:latin typeface="Arial Narrow" pitchFamily="34" charset="0"/>
              </a:rPr>
              <a:t> ECON 2130: </a:t>
            </a:r>
            <a:r>
              <a:rPr lang="nb-NO" sz="2600" dirty="0" err="1" smtClean="0">
                <a:latin typeface="Arial Narrow" pitchFamily="34" charset="0"/>
              </a:rPr>
              <a:t>Poisson</a:t>
            </a:r>
            <a:r>
              <a:rPr lang="nb-NO" sz="2600" dirty="0" smtClean="0">
                <a:latin typeface="Arial Narrow" pitchFamily="34" charset="0"/>
              </a:rPr>
              <a:t> rate i en </a:t>
            </a:r>
            <a:r>
              <a:rPr lang="nb-NO" sz="2600" dirty="0" err="1" smtClean="0">
                <a:latin typeface="Arial Narrow" pitchFamily="34" charset="0"/>
              </a:rPr>
              <a:t>Poisson</a:t>
            </a:r>
            <a:r>
              <a:rPr lang="nb-NO" sz="2600" dirty="0" smtClean="0">
                <a:latin typeface="Arial Narrow" pitchFamily="34" charset="0"/>
              </a:rPr>
              <a:t> fordeling)</a:t>
            </a:r>
            <a:endParaRPr lang="nb-NO" sz="2600" dirty="0">
              <a:latin typeface="Arial Narrow" pitchFamily="34" charset="0"/>
            </a:endParaRPr>
          </a:p>
          <a:p>
            <a:pPr>
              <a:buFont typeface="Wingdings" pitchFamily="2" charset="2"/>
              <a:buNone/>
            </a:pPr>
            <a:endParaRPr lang="nb-NO" sz="2600" dirty="0">
              <a:latin typeface="Arial Narrow" pitchFamily="34" charset="0"/>
            </a:endParaRPr>
          </a:p>
          <a:p>
            <a:pPr>
              <a:buFont typeface="Wingdings" pitchFamily="2" charset="2"/>
              <a:buNone/>
            </a:pPr>
            <a:r>
              <a:rPr lang="nb-NO" sz="2600" dirty="0">
                <a:latin typeface="Arial Narrow" pitchFamily="34" charset="0"/>
              </a:rPr>
              <a:t>Beregnes som antall begivenheter for en (</a:t>
            </a:r>
            <a:r>
              <a:rPr lang="nb-NO" sz="2600" dirty="0" err="1">
                <a:latin typeface="Arial Narrow" pitchFamily="34" charset="0"/>
              </a:rPr>
              <a:t>del-</a:t>
            </a:r>
            <a:r>
              <a:rPr lang="nb-NO" sz="2600" dirty="0">
                <a:latin typeface="Arial Narrow" pitchFamily="34" charset="0"/>
              </a:rPr>
              <a:t>)befolkning dividert på eksponeringstiden for (</a:t>
            </a:r>
            <a:r>
              <a:rPr lang="nb-NO" sz="2600" dirty="0" err="1">
                <a:latin typeface="Arial Narrow" pitchFamily="34" charset="0"/>
              </a:rPr>
              <a:t>del-</a:t>
            </a:r>
            <a:r>
              <a:rPr lang="nb-NO" sz="2600" dirty="0">
                <a:latin typeface="Arial Narrow" pitchFamily="34" charset="0"/>
              </a:rPr>
              <a:t>)befolkningen som er under risiko for å oppleve begivenheten</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C4209A0-1E6C-4408-B622-B9A5F0C0AB49}" type="slidenum">
              <a:rPr lang="en-US" altLang="en-US"/>
              <a:pPr/>
              <a:t>4</a:t>
            </a:fld>
            <a:endParaRPr lang="en-US" altLang="en-US"/>
          </a:p>
        </p:txBody>
      </p:sp>
      <p:sp>
        <p:nvSpPr>
          <p:cNvPr id="532482" name="Rectangle 2"/>
          <p:cNvSpPr>
            <a:spLocks noGrp="1" noChangeArrowheads="1"/>
          </p:cNvSpPr>
          <p:nvPr>
            <p:ph type="title"/>
          </p:nvPr>
        </p:nvSpPr>
        <p:spPr/>
        <p:txBody>
          <a:bodyPr/>
          <a:lstStyle/>
          <a:p>
            <a:pPr algn="ctr"/>
            <a:r>
              <a:rPr lang="nb-NO" sz="4400" b="0" dirty="0">
                <a:latin typeface="Arial Narrow" pitchFamily="34" charset="0"/>
              </a:rPr>
              <a:t>Demografisk</a:t>
            </a:r>
            <a:r>
              <a:rPr lang="nb-NO" sz="4400" dirty="0">
                <a:latin typeface="Arial Narrow" pitchFamily="34" charset="0"/>
              </a:rPr>
              <a:t> </a:t>
            </a:r>
            <a:r>
              <a:rPr lang="nb-NO" sz="4400" b="0" dirty="0">
                <a:latin typeface="Arial Narrow" pitchFamily="34" charset="0"/>
              </a:rPr>
              <a:t>rate forts.</a:t>
            </a:r>
            <a:endParaRPr lang="en-US" sz="4400" b="0" dirty="0">
              <a:latin typeface="Arial Narrow" pitchFamily="34" charset="0"/>
            </a:endParaRPr>
          </a:p>
        </p:txBody>
      </p:sp>
      <p:sp>
        <p:nvSpPr>
          <p:cNvPr id="532483" name="Rectangle 3"/>
          <p:cNvSpPr>
            <a:spLocks noGrp="1" noChangeArrowheads="1"/>
          </p:cNvSpPr>
          <p:nvPr>
            <p:ph type="body" idx="1"/>
          </p:nvPr>
        </p:nvSpPr>
        <p:spPr/>
        <p:txBody>
          <a:bodyPr/>
          <a:lstStyle/>
          <a:p>
            <a:pPr>
              <a:lnSpc>
                <a:spcPct val="90000"/>
              </a:lnSpc>
              <a:buFont typeface="Wingdings" pitchFamily="2" charset="2"/>
              <a:buNone/>
            </a:pPr>
            <a:r>
              <a:rPr lang="nb-NO" sz="2400" dirty="0">
                <a:latin typeface="Arial Narrow" pitchFamily="34" charset="0"/>
              </a:rPr>
              <a:t>Hvordan beregne eksponeringstid? Eksempel: </a:t>
            </a:r>
            <a:r>
              <a:rPr lang="nb-NO" sz="2400" dirty="0" err="1">
                <a:latin typeface="Arial Narrow" pitchFamily="34" charset="0"/>
              </a:rPr>
              <a:t>dødsrate</a:t>
            </a:r>
            <a:r>
              <a:rPr lang="nb-NO" sz="2400" dirty="0">
                <a:latin typeface="Arial Narrow" pitchFamily="34" charset="0"/>
              </a:rPr>
              <a:t>, ett kalenderår. Antall dødsfall i telleren, men hvilken befolkning i nevneren?</a:t>
            </a:r>
          </a:p>
          <a:p>
            <a:pPr lvl="1">
              <a:lnSpc>
                <a:spcPct val="90000"/>
              </a:lnSpc>
            </a:pPr>
            <a:endParaRPr lang="nb-NO" sz="2400" dirty="0">
              <a:latin typeface="Arial Narrow" pitchFamily="34" charset="0"/>
            </a:endParaRPr>
          </a:p>
          <a:p>
            <a:pPr lvl="1">
              <a:lnSpc>
                <a:spcPct val="90000"/>
              </a:lnSpc>
            </a:pPr>
            <a:r>
              <a:rPr lang="nb-NO" sz="2400" dirty="0">
                <a:latin typeface="Arial Narrow" pitchFamily="34" charset="0"/>
              </a:rPr>
              <a:t>antall dødsfall / </a:t>
            </a:r>
            <a:r>
              <a:rPr lang="nb-NO" sz="2400" dirty="0" err="1">
                <a:latin typeface="Arial Narrow" pitchFamily="34" charset="0"/>
              </a:rPr>
              <a:t>bef</a:t>
            </a:r>
            <a:r>
              <a:rPr lang="nb-NO" sz="2400" dirty="0">
                <a:latin typeface="Arial Narrow" pitchFamily="34" charset="0"/>
              </a:rPr>
              <a:t> 1.1? Nei, nyfødte og innvandrere er under risiko for å dø fra fødsels/innvandringstidspunkt, men de er ikke med i </a:t>
            </a:r>
            <a:r>
              <a:rPr lang="nb-NO" sz="2400" dirty="0" err="1">
                <a:latin typeface="Arial Narrow" pitchFamily="34" charset="0"/>
              </a:rPr>
              <a:t>bef</a:t>
            </a:r>
            <a:r>
              <a:rPr lang="nb-NO" sz="2400" dirty="0">
                <a:latin typeface="Arial Narrow" pitchFamily="34" charset="0"/>
              </a:rPr>
              <a:t> 1.1</a:t>
            </a:r>
          </a:p>
          <a:p>
            <a:pPr lvl="1">
              <a:lnSpc>
                <a:spcPct val="90000"/>
              </a:lnSpc>
            </a:pPr>
            <a:endParaRPr lang="nb-NO" sz="2400" dirty="0">
              <a:latin typeface="Arial Narrow" pitchFamily="34" charset="0"/>
            </a:endParaRPr>
          </a:p>
          <a:p>
            <a:pPr lvl="1">
              <a:lnSpc>
                <a:spcPct val="90000"/>
              </a:lnSpc>
            </a:pPr>
            <a:r>
              <a:rPr lang="nb-NO" sz="2400" dirty="0">
                <a:latin typeface="Arial Narrow" pitchFamily="34" charset="0"/>
              </a:rPr>
              <a:t>antall dødsfall / </a:t>
            </a:r>
            <a:r>
              <a:rPr lang="nb-NO" sz="2400" dirty="0" err="1">
                <a:latin typeface="Arial Narrow" pitchFamily="34" charset="0"/>
              </a:rPr>
              <a:t>bef</a:t>
            </a:r>
            <a:r>
              <a:rPr lang="nb-NO" sz="2400" dirty="0">
                <a:latin typeface="Arial Narrow" pitchFamily="34" charset="0"/>
              </a:rPr>
              <a:t> 31.12? Nei, utvandrere og de som døde var under risiko for å dø så lenge de var i landet/i live, men de er ikke med i </a:t>
            </a:r>
            <a:r>
              <a:rPr lang="nb-NO" sz="2400" dirty="0" err="1">
                <a:latin typeface="Arial Narrow" pitchFamily="34" charset="0"/>
              </a:rPr>
              <a:t>bef</a:t>
            </a:r>
            <a:r>
              <a:rPr lang="nb-NO" sz="2400" dirty="0">
                <a:latin typeface="Arial Narrow" pitchFamily="34" charset="0"/>
              </a:rPr>
              <a:t> 31.12</a:t>
            </a:r>
          </a:p>
          <a:p>
            <a:pPr lvl="1">
              <a:lnSpc>
                <a:spcPct val="90000"/>
              </a:lnSpc>
            </a:pPr>
            <a:endParaRPr lang="nb-NO" sz="2400" dirty="0">
              <a:latin typeface="Arial Narrow" pitchFamily="34" charset="0"/>
            </a:endParaRPr>
          </a:p>
          <a:p>
            <a:pPr lvl="1">
              <a:lnSpc>
                <a:spcPct val="90000"/>
              </a:lnSpc>
            </a:pPr>
            <a:r>
              <a:rPr lang="nb-NO" sz="2400" dirty="0">
                <a:latin typeface="Arial Narrow" pitchFamily="34" charset="0"/>
              </a:rPr>
              <a:t>Heller: antall dødsfall / </a:t>
            </a:r>
            <a:r>
              <a:rPr lang="nb-NO" sz="2400" dirty="0" err="1">
                <a:latin typeface="Arial Narrow" pitchFamily="34" charset="0"/>
              </a:rPr>
              <a:t>bef</a:t>
            </a:r>
            <a:r>
              <a:rPr lang="nb-NO" sz="2400" dirty="0">
                <a:latin typeface="Arial Narrow" pitchFamily="34" charset="0"/>
              </a:rPr>
              <a:t> 1.7 (middelfolkemengde eller MFM)! </a:t>
            </a:r>
            <a:endParaRPr lang="nb-NO" sz="2400" dirty="0" smtClean="0">
              <a:latin typeface="Arial Narrow" pitchFamily="34" charset="0"/>
            </a:endParaRPr>
          </a:p>
          <a:p>
            <a:pPr lvl="1">
              <a:lnSpc>
                <a:spcPct val="90000"/>
              </a:lnSpc>
              <a:buNone/>
            </a:pPr>
            <a:endParaRPr lang="nb-NO" sz="2200" dirty="0">
              <a:latin typeface="Arial Narrow"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b-NO" sz="4400" b="0" dirty="0" smtClean="0">
                <a:latin typeface="Arial Narrow" pitchFamily="34" charset="0"/>
              </a:rPr>
              <a:t>Demografisk</a:t>
            </a:r>
            <a:r>
              <a:rPr lang="nb-NO" sz="4400" dirty="0" smtClean="0">
                <a:latin typeface="Arial Narrow" pitchFamily="34" charset="0"/>
              </a:rPr>
              <a:t> </a:t>
            </a:r>
            <a:r>
              <a:rPr lang="nb-NO" sz="4400" b="0" dirty="0" smtClean="0">
                <a:latin typeface="Arial Narrow" pitchFamily="34" charset="0"/>
              </a:rPr>
              <a:t>rate forts.</a:t>
            </a:r>
            <a:endParaRPr lang="nb-NO" sz="4400" dirty="0">
              <a:latin typeface="Arial Narrow" pitchFamily="34" charset="0"/>
            </a:endParaRPr>
          </a:p>
        </p:txBody>
      </p:sp>
      <p:sp>
        <p:nvSpPr>
          <p:cNvPr id="3" name="Slide Number Placeholder 2"/>
          <p:cNvSpPr>
            <a:spLocks noGrp="1"/>
          </p:cNvSpPr>
          <p:nvPr>
            <p:ph type="sldNum" sz="quarter" idx="12"/>
          </p:nvPr>
        </p:nvSpPr>
        <p:spPr/>
        <p:txBody>
          <a:bodyPr/>
          <a:lstStyle/>
          <a:p>
            <a:fld id="{65DFC81E-FF52-4E44-8389-67DC5032E7D1}" type="slidenum">
              <a:rPr lang="en-US" altLang="en-US" smtClean="0"/>
              <a:pPr/>
              <a:t>5</a:t>
            </a:fld>
            <a:endParaRPr lang="en-US" altLang="en-US"/>
          </a:p>
        </p:txBody>
      </p:sp>
      <p:sp>
        <p:nvSpPr>
          <p:cNvPr id="4" name="Rectangle 3"/>
          <p:cNvSpPr/>
          <p:nvPr/>
        </p:nvSpPr>
        <p:spPr>
          <a:xfrm>
            <a:off x="395536" y="2274838"/>
            <a:ext cx="7776864" cy="3083921"/>
          </a:xfrm>
          <a:prstGeom prst="rect">
            <a:avLst/>
          </a:prstGeom>
        </p:spPr>
        <p:txBody>
          <a:bodyPr wrap="square">
            <a:spAutoFit/>
          </a:bodyPr>
          <a:lstStyle/>
          <a:p>
            <a:pPr lvl="1">
              <a:lnSpc>
                <a:spcPct val="90000"/>
              </a:lnSpc>
              <a:buFont typeface="Wingdings" pitchFamily="2" charset="2"/>
              <a:buNone/>
            </a:pPr>
            <a:r>
              <a:rPr lang="nb-NO" sz="2400" dirty="0" smtClean="0">
                <a:latin typeface="Arial Narrow" pitchFamily="34" charset="0"/>
              </a:rPr>
              <a:t>Når vi ikke har tall for befolkning pr. 1.7, estimeres MFM som </a:t>
            </a:r>
          </a:p>
          <a:p>
            <a:pPr lvl="1">
              <a:lnSpc>
                <a:spcPct val="90000"/>
              </a:lnSpc>
              <a:buFont typeface="Wingdings" pitchFamily="2" charset="2"/>
              <a:buNone/>
            </a:pPr>
            <a:endParaRPr lang="nb-NO" sz="2400" dirty="0">
              <a:latin typeface="Arial Narrow" pitchFamily="34" charset="0"/>
            </a:endParaRPr>
          </a:p>
          <a:p>
            <a:pPr lvl="1">
              <a:lnSpc>
                <a:spcPct val="90000"/>
              </a:lnSpc>
              <a:buFont typeface="Wingdings" pitchFamily="2" charset="2"/>
              <a:buNone/>
            </a:pPr>
            <a:endParaRPr lang="nb-NO" sz="2400" dirty="0" smtClean="0">
              <a:latin typeface="Arial Narrow" pitchFamily="34" charset="0"/>
            </a:endParaRPr>
          </a:p>
          <a:p>
            <a:pPr lvl="1">
              <a:lnSpc>
                <a:spcPct val="90000"/>
              </a:lnSpc>
              <a:buFont typeface="Wingdings" pitchFamily="2" charset="2"/>
              <a:buNone/>
            </a:pPr>
            <a:r>
              <a:rPr lang="nb-NO" sz="2400" dirty="0" smtClean="0">
                <a:latin typeface="Arial Narrow" pitchFamily="34" charset="0"/>
              </a:rPr>
              <a:t>MFM = (</a:t>
            </a:r>
            <a:r>
              <a:rPr lang="nb-NO" sz="2400" dirty="0" err="1" smtClean="0">
                <a:latin typeface="Arial Narrow" pitchFamily="34" charset="0"/>
              </a:rPr>
              <a:t>bef</a:t>
            </a:r>
            <a:r>
              <a:rPr lang="nb-NO" sz="2400" dirty="0" smtClean="0">
                <a:latin typeface="Arial Narrow" pitchFamily="34" charset="0"/>
              </a:rPr>
              <a:t>. 1.1. + </a:t>
            </a:r>
            <a:r>
              <a:rPr lang="nb-NO" sz="2400" dirty="0" err="1" smtClean="0">
                <a:latin typeface="Arial Narrow" pitchFamily="34" charset="0"/>
              </a:rPr>
              <a:t>bef</a:t>
            </a:r>
            <a:r>
              <a:rPr lang="nb-NO" sz="2400" dirty="0" smtClean="0">
                <a:latin typeface="Arial Narrow" pitchFamily="34" charset="0"/>
              </a:rPr>
              <a:t>. 31.12)/2. </a:t>
            </a:r>
          </a:p>
          <a:p>
            <a:pPr lvl="1">
              <a:lnSpc>
                <a:spcPct val="90000"/>
              </a:lnSpc>
              <a:buFont typeface="Wingdings" pitchFamily="2" charset="2"/>
              <a:buNone/>
            </a:pPr>
            <a:endParaRPr lang="nb-NO" sz="2400" dirty="0">
              <a:latin typeface="Arial Narrow" pitchFamily="34" charset="0"/>
            </a:endParaRPr>
          </a:p>
          <a:p>
            <a:pPr lvl="1">
              <a:lnSpc>
                <a:spcPct val="90000"/>
              </a:lnSpc>
              <a:buFont typeface="Wingdings" pitchFamily="2" charset="2"/>
              <a:buNone/>
            </a:pPr>
            <a:endParaRPr lang="nb-NO" sz="2400" dirty="0" smtClean="0">
              <a:latin typeface="Arial Narrow" pitchFamily="34" charset="0"/>
            </a:endParaRPr>
          </a:p>
          <a:p>
            <a:pPr lvl="1">
              <a:lnSpc>
                <a:spcPct val="90000"/>
              </a:lnSpc>
              <a:buFont typeface="Wingdings" pitchFamily="2" charset="2"/>
              <a:buNone/>
            </a:pPr>
            <a:r>
              <a:rPr lang="nb-NO" sz="2400" dirty="0" smtClean="0">
                <a:latin typeface="Arial Narrow" pitchFamily="34" charset="0"/>
              </a:rPr>
              <a:t>Dermed antar vi at folketallet utvikler seg lineært i løpet av året (lineær  hypotese). M.a.o. like mange dødsfall/ </a:t>
            </a:r>
            <a:r>
              <a:rPr lang="nb-NO" sz="2400" dirty="0" err="1" smtClean="0">
                <a:latin typeface="Arial Narrow" pitchFamily="34" charset="0"/>
              </a:rPr>
              <a:t>levendefødte</a:t>
            </a:r>
            <a:r>
              <a:rPr lang="nb-NO" sz="2400" dirty="0" smtClean="0">
                <a:latin typeface="Arial Narrow" pitchFamily="34" charset="0"/>
              </a:rPr>
              <a:t>/ innvandrere/ utvandrere i første som i siste halvdel av året</a:t>
            </a:r>
            <a:endParaRPr lang="en-US" sz="24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E068C7AC-9384-4085-BC3F-0C86C3E53989}" type="slidenum">
              <a:rPr lang="en-US" altLang="en-US"/>
              <a:pPr/>
              <a:t>6</a:t>
            </a:fld>
            <a:endParaRPr lang="en-US" altLang="en-US"/>
          </a:p>
        </p:txBody>
      </p:sp>
      <p:sp>
        <p:nvSpPr>
          <p:cNvPr id="507906" name="Rectangle 2"/>
          <p:cNvSpPr>
            <a:spLocks noGrp="1" noChangeArrowheads="1"/>
          </p:cNvSpPr>
          <p:nvPr>
            <p:ph type="title"/>
          </p:nvPr>
        </p:nvSpPr>
        <p:spPr/>
        <p:txBody>
          <a:bodyPr/>
          <a:lstStyle/>
          <a:p>
            <a:pPr algn="ctr"/>
            <a:r>
              <a:rPr lang="nb-NO" sz="4400" b="0">
                <a:latin typeface="Arial Narrow" pitchFamily="34" charset="0"/>
              </a:rPr>
              <a:t>Demografisk rate forts.</a:t>
            </a:r>
            <a:endParaRPr lang="en-US" sz="4400" b="0">
              <a:latin typeface="Arial Narrow" pitchFamily="34" charset="0"/>
            </a:endParaRPr>
          </a:p>
        </p:txBody>
      </p:sp>
      <p:sp>
        <p:nvSpPr>
          <p:cNvPr id="507907" name="Rectangle 3"/>
          <p:cNvSpPr>
            <a:spLocks noGrp="1" noChangeArrowheads="1"/>
          </p:cNvSpPr>
          <p:nvPr>
            <p:ph type="body" sz="half" idx="1"/>
          </p:nvPr>
        </p:nvSpPr>
        <p:spPr>
          <a:xfrm>
            <a:off x="468313" y="1557338"/>
            <a:ext cx="7859712" cy="4895850"/>
          </a:xfrm>
        </p:spPr>
        <p:txBody>
          <a:bodyPr/>
          <a:lstStyle/>
          <a:p>
            <a:pPr>
              <a:buFont typeface="Wingdings" pitchFamily="2" charset="2"/>
              <a:buNone/>
            </a:pPr>
            <a:r>
              <a:rPr lang="nb-NO" sz="2200" dirty="0">
                <a:latin typeface="Arial Narrow" pitchFamily="34" charset="0"/>
              </a:rPr>
              <a:t>Summarisk </a:t>
            </a:r>
            <a:r>
              <a:rPr lang="nb-NO" sz="2200" dirty="0" err="1">
                <a:latin typeface="Arial Narrow" pitchFamily="34" charset="0"/>
              </a:rPr>
              <a:t>dødsrate</a:t>
            </a:r>
            <a:r>
              <a:rPr lang="nb-NO" sz="2200" dirty="0">
                <a:latin typeface="Arial Narrow" pitchFamily="34" charset="0"/>
              </a:rPr>
              <a:t> - SDR - for Norge 2001</a:t>
            </a:r>
          </a:p>
          <a:p>
            <a:pPr>
              <a:buFont typeface="Wingdings" pitchFamily="2" charset="2"/>
              <a:buNone/>
            </a:pPr>
            <a:endParaRPr lang="nb-NO" sz="2200" dirty="0">
              <a:latin typeface="Arial Narrow" pitchFamily="34" charset="0"/>
            </a:endParaRPr>
          </a:p>
          <a:p>
            <a:pPr>
              <a:buFont typeface="Wingdings" pitchFamily="2" charset="2"/>
              <a:buNone/>
            </a:pPr>
            <a:r>
              <a:rPr lang="nb-NO" sz="2000" dirty="0">
                <a:latin typeface="Arial Narrow" pitchFamily="34" charset="0"/>
              </a:rPr>
              <a:t>Gitt: </a:t>
            </a:r>
          </a:p>
          <a:p>
            <a:pPr>
              <a:buFont typeface="Wingdings" pitchFamily="2" charset="2"/>
              <a:buNone/>
            </a:pPr>
            <a:r>
              <a:rPr lang="nb-NO" sz="2000" dirty="0">
                <a:latin typeface="Arial Narrow" pitchFamily="34" charset="0"/>
              </a:rPr>
              <a:t>44 465 dødsfall, </a:t>
            </a:r>
          </a:p>
          <a:p>
            <a:pPr>
              <a:buFont typeface="Wingdings" pitchFamily="2" charset="2"/>
              <a:buNone/>
            </a:pPr>
            <a:r>
              <a:rPr lang="nb-NO" sz="2000" dirty="0" err="1">
                <a:latin typeface="Arial Narrow" pitchFamily="34" charset="0"/>
              </a:rPr>
              <a:t>Bef</a:t>
            </a:r>
            <a:r>
              <a:rPr lang="nb-NO" sz="2000" dirty="0">
                <a:latin typeface="Arial Narrow" pitchFamily="34" charset="0"/>
              </a:rPr>
              <a:t>. 1. januar = 4 524 066</a:t>
            </a:r>
          </a:p>
          <a:p>
            <a:pPr>
              <a:buFont typeface="Wingdings" pitchFamily="2" charset="2"/>
              <a:buNone/>
            </a:pPr>
            <a:r>
              <a:rPr lang="nb-NO" sz="2000" dirty="0" err="1">
                <a:latin typeface="Arial Narrow" pitchFamily="34" charset="0"/>
              </a:rPr>
              <a:t>Bef</a:t>
            </a:r>
            <a:r>
              <a:rPr lang="nb-NO" sz="2000" dirty="0">
                <a:latin typeface="Arial Narrow" pitchFamily="34" charset="0"/>
              </a:rPr>
              <a:t>. 31. desember = 4 552 252</a:t>
            </a:r>
          </a:p>
          <a:p>
            <a:pPr>
              <a:buFont typeface="Wingdings" pitchFamily="2" charset="2"/>
              <a:buNone/>
            </a:pPr>
            <a:endParaRPr lang="nb-NO" sz="2000" dirty="0">
              <a:latin typeface="Arial Narrow" pitchFamily="34" charset="0"/>
            </a:endParaRPr>
          </a:p>
          <a:p>
            <a:pPr>
              <a:buFont typeface="Wingdings" pitchFamily="2" charset="2"/>
              <a:buNone/>
            </a:pPr>
            <a:r>
              <a:rPr lang="nb-NO" sz="2000" dirty="0">
                <a:latin typeface="Arial Narrow" pitchFamily="34" charset="0"/>
              </a:rPr>
              <a:t>SDR = 44 465 / [0,5*(4 524 066 + 4 552 252)] = 0,00980 dødsfall per person per år </a:t>
            </a:r>
          </a:p>
          <a:p>
            <a:pPr lvl="1">
              <a:buFont typeface="Wingdings" pitchFamily="2" charset="2"/>
              <a:buNone/>
            </a:pPr>
            <a:r>
              <a:rPr lang="nb-NO" sz="1800" dirty="0">
                <a:latin typeface="Arial Narrow" pitchFamily="34" charset="0"/>
              </a:rPr>
              <a:t>eller 9,8 dødsfall per 1 000 personer per år</a:t>
            </a:r>
          </a:p>
          <a:p>
            <a:pPr lvl="1">
              <a:buFont typeface="Wingdings" pitchFamily="2" charset="2"/>
              <a:buNone/>
            </a:pPr>
            <a:endParaRPr lang="nb-NO" sz="2000" dirty="0">
              <a:latin typeface="Arial Narrow" pitchFamily="34" charset="0"/>
            </a:endParaRPr>
          </a:p>
          <a:p>
            <a:pPr lvl="1">
              <a:buFont typeface="Wingdings" pitchFamily="2" charset="2"/>
              <a:buNone/>
            </a:pPr>
            <a:r>
              <a:rPr lang="nb-NO" sz="2000" dirty="0">
                <a:latin typeface="Arial Narrow" pitchFamily="34" charset="0"/>
              </a:rPr>
              <a:t>NB: Enhet er # hendelser pr. person pr. år (evt. pr. 1 000 personer pr. år)</a:t>
            </a:r>
          </a:p>
          <a:p>
            <a:pPr lvl="1">
              <a:buFont typeface="Wingdings" pitchFamily="2" charset="2"/>
              <a:buNone/>
            </a:pPr>
            <a:r>
              <a:rPr lang="nb-NO" sz="2000" dirty="0">
                <a:latin typeface="Arial Narrow" pitchFamily="34" charset="0"/>
              </a:rPr>
              <a:t>Tar hensyn til både befolkningens størrelse og periodens lengde </a:t>
            </a:r>
          </a:p>
          <a:p>
            <a:pPr>
              <a:buFont typeface="Wingdings" pitchFamily="2" charset="2"/>
              <a:buNone/>
            </a:pPr>
            <a:endParaRPr lang="nb-NO" sz="2200" dirty="0">
              <a:latin typeface="Arial Narrow" pitchFamily="34" charset="0"/>
            </a:endParaRPr>
          </a:p>
        </p:txBody>
      </p:sp>
      <p:sp>
        <p:nvSpPr>
          <p:cNvPr id="507910"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nb-NO"/>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07907">
                                            <p:txEl>
                                              <p:pRg st="0" end="0"/>
                                            </p:txEl>
                                          </p:spTgt>
                                        </p:tgtEl>
                                        <p:attrNameLst>
                                          <p:attrName>style.visibility</p:attrName>
                                        </p:attrNameLst>
                                      </p:cBhvr>
                                      <p:to>
                                        <p:strVal val="visible"/>
                                      </p:to>
                                    </p:set>
                                    <p:animEffect transition="in" filter="wipe(left)">
                                      <p:cBhvr>
                                        <p:cTn id="7" dur="500"/>
                                        <p:tgtEl>
                                          <p:spTgt spid="5079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07907">
                                            <p:txEl>
                                              <p:pRg st="2" end="2"/>
                                            </p:txEl>
                                          </p:spTgt>
                                        </p:tgtEl>
                                        <p:attrNameLst>
                                          <p:attrName>style.visibility</p:attrName>
                                        </p:attrNameLst>
                                      </p:cBhvr>
                                      <p:to>
                                        <p:strVal val="visible"/>
                                      </p:to>
                                    </p:set>
                                    <p:animEffect transition="in" filter="wipe(left)">
                                      <p:cBhvr>
                                        <p:cTn id="12" dur="500"/>
                                        <p:tgtEl>
                                          <p:spTgt spid="507907">
                                            <p:txEl>
                                              <p:pRg st="2" end="2"/>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507907">
                                            <p:txEl>
                                              <p:pRg st="3" end="3"/>
                                            </p:txEl>
                                          </p:spTgt>
                                        </p:tgtEl>
                                        <p:attrNameLst>
                                          <p:attrName>style.visibility</p:attrName>
                                        </p:attrNameLst>
                                      </p:cBhvr>
                                      <p:to>
                                        <p:strVal val="visible"/>
                                      </p:to>
                                    </p:set>
                                    <p:animEffect transition="in" filter="wipe(left)">
                                      <p:cBhvr>
                                        <p:cTn id="15" dur="500"/>
                                        <p:tgtEl>
                                          <p:spTgt spid="507907">
                                            <p:txEl>
                                              <p:pRg st="3" end="3"/>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507907">
                                            <p:txEl>
                                              <p:pRg st="4" end="4"/>
                                            </p:txEl>
                                          </p:spTgt>
                                        </p:tgtEl>
                                        <p:attrNameLst>
                                          <p:attrName>style.visibility</p:attrName>
                                        </p:attrNameLst>
                                      </p:cBhvr>
                                      <p:to>
                                        <p:strVal val="visible"/>
                                      </p:to>
                                    </p:set>
                                    <p:animEffect transition="in" filter="wipe(left)">
                                      <p:cBhvr>
                                        <p:cTn id="18" dur="500"/>
                                        <p:tgtEl>
                                          <p:spTgt spid="507907">
                                            <p:txEl>
                                              <p:pRg st="4" end="4"/>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507907">
                                            <p:txEl>
                                              <p:pRg st="5" end="5"/>
                                            </p:txEl>
                                          </p:spTgt>
                                        </p:tgtEl>
                                        <p:attrNameLst>
                                          <p:attrName>style.visibility</p:attrName>
                                        </p:attrNameLst>
                                      </p:cBhvr>
                                      <p:to>
                                        <p:strVal val="visible"/>
                                      </p:to>
                                    </p:set>
                                    <p:animEffect transition="in" filter="wipe(left)">
                                      <p:cBhvr>
                                        <p:cTn id="21" dur="500"/>
                                        <p:tgtEl>
                                          <p:spTgt spid="507907">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07907">
                                            <p:txEl>
                                              <p:pRg st="7" end="7"/>
                                            </p:txEl>
                                          </p:spTgt>
                                        </p:tgtEl>
                                        <p:attrNameLst>
                                          <p:attrName>style.visibility</p:attrName>
                                        </p:attrNameLst>
                                      </p:cBhvr>
                                      <p:to>
                                        <p:strVal val="visible"/>
                                      </p:to>
                                    </p:set>
                                    <p:animEffect transition="in" filter="wipe(left)">
                                      <p:cBhvr>
                                        <p:cTn id="26" dur="500"/>
                                        <p:tgtEl>
                                          <p:spTgt spid="507907">
                                            <p:txEl>
                                              <p:pRg st="7" end="7"/>
                                            </p:txEl>
                                          </p:spTgt>
                                        </p:tgtEl>
                                      </p:cBhvr>
                                    </p:animEffect>
                                  </p:childTnLst>
                                </p:cTn>
                              </p:par>
                              <p:par>
                                <p:cTn id="27" presetID="22" presetClass="entr" presetSubtype="8" fill="hold" nodeType="withEffect">
                                  <p:stCondLst>
                                    <p:cond delay="0"/>
                                  </p:stCondLst>
                                  <p:childTnLst>
                                    <p:set>
                                      <p:cBhvr>
                                        <p:cTn id="28" dur="1" fill="hold">
                                          <p:stCondLst>
                                            <p:cond delay="0"/>
                                          </p:stCondLst>
                                        </p:cTn>
                                        <p:tgtEl>
                                          <p:spTgt spid="507907">
                                            <p:txEl>
                                              <p:pRg st="8" end="8"/>
                                            </p:txEl>
                                          </p:spTgt>
                                        </p:tgtEl>
                                        <p:attrNameLst>
                                          <p:attrName>style.visibility</p:attrName>
                                        </p:attrNameLst>
                                      </p:cBhvr>
                                      <p:to>
                                        <p:strVal val="visible"/>
                                      </p:to>
                                    </p:set>
                                    <p:animEffect transition="in" filter="wipe(left)">
                                      <p:cBhvr>
                                        <p:cTn id="29" dur="500"/>
                                        <p:tgtEl>
                                          <p:spTgt spid="507907">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07907">
                                            <p:txEl>
                                              <p:pRg st="10" end="10"/>
                                            </p:txEl>
                                          </p:spTgt>
                                        </p:tgtEl>
                                        <p:attrNameLst>
                                          <p:attrName>style.visibility</p:attrName>
                                        </p:attrNameLst>
                                      </p:cBhvr>
                                      <p:to>
                                        <p:strVal val="visible"/>
                                      </p:to>
                                    </p:set>
                                    <p:animEffect transition="in" filter="wipe(left)">
                                      <p:cBhvr>
                                        <p:cTn id="34" dur="500"/>
                                        <p:tgtEl>
                                          <p:spTgt spid="507907">
                                            <p:txEl>
                                              <p:pRg st="10" end="10"/>
                                            </p:txEl>
                                          </p:spTgt>
                                        </p:tgtEl>
                                      </p:cBhvr>
                                    </p:animEffect>
                                  </p:childTnLst>
                                </p:cTn>
                              </p:par>
                              <p:par>
                                <p:cTn id="35" presetID="22" presetClass="entr" presetSubtype="8" fill="hold" nodeType="withEffect">
                                  <p:stCondLst>
                                    <p:cond delay="0"/>
                                  </p:stCondLst>
                                  <p:childTnLst>
                                    <p:set>
                                      <p:cBhvr>
                                        <p:cTn id="36" dur="1" fill="hold">
                                          <p:stCondLst>
                                            <p:cond delay="0"/>
                                          </p:stCondLst>
                                        </p:cTn>
                                        <p:tgtEl>
                                          <p:spTgt spid="507907">
                                            <p:txEl>
                                              <p:pRg st="11" end="11"/>
                                            </p:txEl>
                                          </p:spTgt>
                                        </p:tgtEl>
                                        <p:attrNameLst>
                                          <p:attrName>style.visibility</p:attrName>
                                        </p:attrNameLst>
                                      </p:cBhvr>
                                      <p:to>
                                        <p:strVal val="visible"/>
                                      </p:to>
                                    </p:set>
                                    <p:animEffect transition="in" filter="wipe(left)">
                                      <p:cBhvr>
                                        <p:cTn id="37" dur="500"/>
                                        <p:tgtEl>
                                          <p:spTgt spid="50790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9D537D-9D38-427C-92E3-194701029B3D}" type="slidenum">
              <a:rPr lang="en-US" altLang="en-US"/>
              <a:pPr/>
              <a:t>7</a:t>
            </a:fld>
            <a:endParaRPr lang="en-US" altLang="en-US"/>
          </a:p>
        </p:txBody>
      </p:sp>
      <p:sp>
        <p:nvSpPr>
          <p:cNvPr id="508930" name="Rectangle 2"/>
          <p:cNvSpPr>
            <a:spLocks noGrp="1" noChangeArrowheads="1"/>
          </p:cNvSpPr>
          <p:nvPr>
            <p:ph type="title"/>
          </p:nvPr>
        </p:nvSpPr>
        <p:spPr>
          <a:xfrm>
            <a:off x="457200" y="122238"/>
            <a:ext cx="7543800" cy="930275"/>
          </a:xfrm>
        </p:spPr>
        <p:txBody>
          <a:bodyPr/>
          <a:lstStyle/>
          <a:p>
            <a:pPr algn="ctr"/>
            <a:r>
              <a:rPr lang="nb-NO" sz="4400" b="0">
                <a:latin typeface="Arial Narrow" pitchFamily="34" charset="0"/>
              </a:rPr>
              <a:t>Summarisk dødsrate, 5-års intervall</a:t>
            </a:r>
            <a:endParaRPr lang="en-US" sz="4400" b="0">
              <a:latin typeface="Arial Narrow" pitchFamily="34" charset="0"/>
            </a:endParaRPr>
          </a:p>
        </p:txBody>
      </p:sp>
      <p:sp>
        <p:nvSpPr>
          <p:cNvPr id="508931" name="Rectangle 3"/>
          <p:cNvSpPr>
            <a:spLocks noGrp="1" noChangeArrowheads="1"/>
          </p:cNvSpPr>
          <p:nvPr>
            <p:ph type="body" sz="half" idx="1"/>
          </p:nvPr>
        </p:nvSpPr>
        <p:spPr>
          <a:xfrm>
            <a:off x="457200" y="1719263"/>
            <a:ext cx="8075613" cy="4411662"/>
          </a:xfrm>
        </p:spPr>
        <p:txBody>
          <a:bodyPr/>
          <a:lstStyle/>
          <a:p>
            <a:pPr>
              <a:buFont typeface="Wingdings" pitchFamily="2" charset="2"/>
              <a:buNone/>
            </a:pPr>
            <a:r>
              <a:rPr lang="nb-NO" sz="2600" dirty="0">
                <a:latin typeface="Arial Narrow" pitchFamily="34" charset="0"/>
              </a:rPr>
              <a:t>SDR for en 5-årsperiode: </a:t>
            </a:r>
          </a:p>
          <a:p>
            <a:pPr algn="ctr">
              <a:buFont typeface="Wingdings" pitchFamily="2" charset="2"/>
              <a:buNone/>
            </a:pPr>
            <a:r>
              <a:rPr lang="nb-NO" sz="2600" dirty="0">
                <a:latin typeface="Arial Narrow" pitchFamily="34" charset="0"/>
              </a:rPr>
              <a:t>	# dødsfall i perioden/(5*MFM) = </a:t>
            </a:r>
          </a:p>
          <a:p>
            <a:pPr algn="ctr">
              <a:buFont typeface="Wingdings" pitchFamily="2" charset="2"/>
              <a:buNone/>
            </a:pPr>
            <a:endParaRPr lang="nb-NO" sz="2600" dirty="0">
              <a:latin typeface="Arial Narrow" pitchFamily="34" charset="0"/>
            </a:endParaRPr>
          </a:p>
          <a:p>
            <a:endParaRPr lang="nb-NO" sz="2600" dirty="0">
              <a:latin typeface="Arial Narrow" pitchFamily="34" charset="0"/>
            </a:endParaRPr>
          </a:p>
          <a:p>
            <a:endParaRPr lang="nb-NO" sz="2600" dirty="0">
              <a:latin typeface="Arial Narrow" pitchFamily="34" charset="0"/>
            </a:endParaRPr>
          </a:p>
          <a:p>
            <a:pPr>
              <a:buFont typeface="Wingdings" pitchFamily="2" charset="2"/>
              <a:buNone/>
            </a:pPr>
            <a:endParaRPr lang="nb-NO" sz="2600" dirty="0">
              <a:latin typeface="Arial Narrow" pitchFamily="34" charset="0"/>
            </a:endParaRPr>
          </a:p>
          <a:p>
            <a:pPr>
              <a:buFont typeface="Wingdings" pitchFamily="2" charset="2"/>
              <a:buNone/>
            </a:pPr>
            <a:r>
              <a:rPr lang="nb-NO" sz="2600" dirty="0">
                <a:latin typeface="Arial Narrow" pitchFamily="34" charset="0"/>
              </a:rPr>
              <a:t>Dermed kan resultatet fortsatt tolkes som antall begivenheter </a:t>
            </a:r>
            <a:r>
              <a:rPr lang="nb-NO" sz="2600" i="1" dirty="0">
                <a:latin typeface="Arial Narrow" pitchFamily="34" charset="0"/>
              </a:rPr>
              <a:t>per person per år</a:t>
            </a:r>
            <a:r>
              <a:rPr lang="nb-NO" sz="2600" dirty="0">
                <a:latin typeface="Arial Narrow" pitchFamily="34" charset="0"/>
              </a:rPr>
              <a:t> (eller per 1 000 personer per år om multiplisert med 1 000)</a:t>
            </a:r>
            <a:endParaRPr lang="en-US" sz="2600" dirty="0">
              <a:latin typeface="Arial Narrow" pitchFamily="34" charset="0"/>
            </a:endParaRPr>
          </a:p>
        </p:txBody>
      </p:sp>
      <p:graphicFrame>
        <p:nvGraphicFramePr>
          <p:cNvPr id="508932" name="Object 4"/>
          <p:cNvGraphicFramePr>
            <a:graphicFrameLocks noChangeAspect="1"/>
          </p:cNvGraphicFramePr>
          <p:nvPr>
            <p:ph sz="half" idx="2"/>
          </p:nvPr>
        </p:nvGraphicFramePr>
        <p:xfrm>
          <a:off x="2411413" y="3144838"/>
          <a:ext cx="4681537" cy="1216025"/>
        </p:xfrm>
        <a:graphic>
          <a:graphicData uri="http://schemas.openxmlformats.org/presentationml/2006/ole">
            <p:oleObj spid="_x0000_s508932" name="Equation" r:id="rId3" imgW="2247840" imgH="583920" progId="Equation.DSMT4">
              <p:embed/>
            </p:oleObj>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26725B5-FE94-426B-8B9F-500497B6B6D8}" type="slidenum">
              <a:rPr lang="en-US" altLang="en-US"/>
              <a:pPr/>
              <a:t>8</a:t>
            </a:fld>
            <a:endParaRPr lang="en-US" altLang="en-US"/>
          </a:p>
        </p:txBody>
      </p:sp>
      <p:sp>
        <p:nvSpPr>
          <p:cNvPr id="533506" name="Rectangle 2"/>
          <p:cNvSpPr>
            <a:spLocks noGrp="1" noChangeArrowheads="1"/>
          </p:cNvSpPr>
          <p:nvPr>
            <p:ph type="title"/>
          </p:nvPr>
        </p:nvSpPr>
        <p:spPr/>
        <p:txBody>
          <a:bodyPr/>
          <a:lstStyle/>
          <a:p>
            <a:pPr algn="ctr"/>
            <a:r>
              <a:rPr lang="nb-NO" sz="4400" b="0">
                <a:latin typeface="Arial Narrow" pitchFamily="34" charset="0"/>
              </a:rPr>
              <a:t>Demografisk rate forts.</a:t>
            </a:r>
            <a:endParaRPr lang="en-US" sz="4400" b="0">
              <a:latin typeface="Arial Narrow" pitchFamily="34" charset="0"/>
            </a:endParaRPr>
          </a:p>
        </p:txBody>
      </p:sp>
      <p:sp>
        <p:nvSpPr>
          <p:cNvPr id="533507" name="Rectangle 3"/>
          <p:cNvSpPr>
            <a:spLocks noGrp="1" noChangeArrowheads="1"/>
          </p:cNvSpPr>
          <p:nvPr>
            <p:ph type="body" idx="1"/>
          </p:nvPr>
        </p:nvSpPr>
        <p:spPr/>
        <p:txBody>
          <a:bodyPr/>
          <a:lstStyle/>
          <a:p>
            <a:pPr>
              <a:buFont typeface="Wingdings" pitchFamily="2" charset="2"/>
              <a:buNone/>
            </a:pPr>
            <a:r>
              <a:rPr lang="nb-NO">
                <a:latin typeface="Arial Narrow" pitchFamily="34" charset="0"/>
              </a:rPr>
              <a:t>SDR = Crude Death Rate (CDR)</a:t>
            </a:r>
          </a:p>
          <a:p>
            <a:pPr>
              <a:buFont typeface="Wingdings" pitchFamily="2" charset="2"/>
              <a:buNone/>
            </a:pPr>
            <a:endParaRPr lang="nb-NO">
              <a:latin typeface="Arial Narrow" pitchFamily="34" charset="0"/>
            </a:endParaRPr>
          </a:p>
          <a:p>
            <a:pPr>
              <a:buFont typeface="Wingdings" pitchFamily="2" charset="2"/>
              <a:buNone/>
            </a:pPr>
            <a:r>
              <a:rPr lang="nb-NO">
                <a:latin typeface="Arial Narrow" pitchFamily="34" charset="0"/>
              </a:rPr>
              <a:t>Summariske rater kan også beregnes for en rekke andre begivenheter, bl.a. fruktbarhet (fødsler)</a:t>
            </a:r>
          </a:p>
          <a:p>
            <a:pPr>
              <a:buFont typeface="Wingdings" pitchFamily="2" charset="2"/>
              <a:buNone/>
            </a:pPr>
            <a:r>
              <a:rPr lang="nb-NO">
                <a:latin typeface="Arial Narrow" pitchFamily="34" charset="0"/>
              </a:rPr>
              <a:t>SFR = 	Summarisk fruktbarhetsrate eller </a:t>
            </a:r>
          </a:p>
          <a:p>
            <a:pPr>
              <a:buFont typeface="Wingdings" pitchFamily="2" charset="2"/>
              <a:buNone/>
            </a:pPr>
            <a:r>
              <a:rPr lang="nb-NO">
                <a:latin typeface="Arial Narrow" pitchFamily="34" charset="0"/>
              </a:rPr>
              <a:t>			Summarisk fødselsrate</a:t>
            </a:r>
          </a:p>
          <a:p>
            <a:pPr>
              <a:buFont typeface="Wingdings" pitchFamily="2" charset="2"/>
              <a:buNone/>
            </a:pPr>
            <a:r>
              <a:rPr lang="nb-NO">
                <a:latin typeface="Arial Narrow" pitchFamily="34" charset="0"/>
              </a:rPr>
              <a:t>	(Crude Birth Rate – CBR)</a:t>
            </a:r>
            <a:endParaRPr lang="nb-NO"/>
          </a:p>
          <a:p>
            <a:pPr>
              <a:buFont typeface="Wingdings" pitchFamily="2" charset="2"/>
              <a:buNone/>
            </a:pPr>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163D7775-4DC0-407B-959D-B3EB146621DA}" type="slidenum">
              <a:rPr lang="en-US" altLang="en-US"/>
              <a:pPr/>
              <a:t>9</a:t>
            </a:fld>
            <a:endParaRPr lang="en-US" altLang="en-US"/>
          </a:p>
        </p:txBody>
      </p:sp>
      <p:sp>
        <p:nvSpPr>
          <p:cNvPr id="504834" name="Rectangle 2"/>
          <p:cNvSpPr>
            <a:spLocks noGrp="1" noChangeArrowheads="1"/>
          </p:cNvSpPr>
          <p:nvPr>
            <p:ph type="title"/>
          </p:nvPr>
        </p:nvSpPr>
        <p:spPr/>
        <p:txBody>
          <a:bodyPr/>
          <a:lstStyle/>
          <a:p>
            <a:pPr algn="ctr"/>
            <a:r>
              <a:rPr lang="nb-NO" sz="4400" b="0">
                <a:latin typeface="Arial Narrow" pitchFamily="34" charset="0"/>
              </a:rPr>
              <a:t>Befolkningsregnskap</a:t>
            </a:r>
            <a:endParaRPr lang="en-US" sz="4400" b="0">
              <a:latin typeface="Arial Narrow" pitchFamily="34" charset="0"/>
            </a:endParaRPr>
          </a:p>
        </p:txBody>
      </p:sp>
      <p:pic>
        <p:nvPicPr>
          <p:cNvPr id="504841" name="Picture 9"/>
          <p:cNvPicPr>
            <a:picLocks noGrp="1" noChangeAspect="1" noChangeArrowheads="1"/>
          </p:cNvPicPr>
          <p:nvPr>
            <p:ph sz="half" idx="2"/>
          </p:nvPr>
        </p:nvPicPr>
        <p:blipFill>
          <a:blip r:embed="rId2" cstate="print"/>
          <a:srcRect/>
          <a:stretch>
            <a:fillRect/>
          </a:stretch>
        </p:blipFill>
        <p:spPr>
          <a:xfrm>
            <a:off x="323850" y="1844675"/>
            <a:ext cx="11593513" cy="3852863"/>
          </a:xfrm>
          <a:noFill/>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F18DBD3-3C38-40A0-B785-DF071851FC6A}" type="slidenum">
              <a:rPr lang="en-US" altLang="en-US"/>
              <a:pPr/>
              <a:t>10</a:t>
            </a:fld>
            <a:endParaRPr lang="en-US" altLang="en-US"/>
          </a:p>
        </p:txBody>
      </p:sp>
      <p:sp>
        <p:nvSpPr>
          <p:cNvPr id="510978" name="Rectangle 2"/>
          <p:cNvSpPr>
            <a:spLocks noGrp="1" noChangeArrowheads="1"/>
          </p:cNvSpPr>
          <p:nvPr>
            <p:ph type="title"/>
          </p:nvPr>
        </p:nvSpPr>
        <p:spPr>
          <a:xfrm>
            <a:off x="468313" y="476250"/>
            <a:ext cx="7543800" cy="1295400"/>
          </a:xfrm>
        </p:spPr>
        <p:txBody>
          <a:bodyPr/>
          <a:lstStyle/>
          <a:p>
            <a:pPr algn="ctr"/>
            <a:r>
              <a:rPr lang="nb-NO" sz="3500" b="0" dirty="0">
                <a:latin typeface="Arial Narrow" pitchFamily="34" charset="0"/>
              </a:rPr>
              <a:t/>
            </a:r>
            <a:br>
              <a:rPr lang="nb-NO" sz="3500" b="0" dirty="0">
                <a:latin typeface="Arial Narrow" pitchFamily="34" charset="0"/>
              </a:rPr>
            </a:br>
            <a:r>
              <a:rPr lang="nb-NO" sz="3500" b="0" dirty="0">
                <a:latin typeface="Arial Narrow" pitchFamily="34" charset="0"/>
              </a:rPr>
              <a:t/>
            </a:r>
            <a:br>
              <a:rPr lang="nb-NO" sz="3500" b="0" dirty="0">
                <a:latin typeface="Arial Narrow" pitchFamily="34" charset="0"/>
              </a:rPr>
            </a:br>
            <a:r>
              <a:rPr lang="nb-NO" b="0" dirty="0">
                <a:latin typeface="Arial Narrow" pitchFamily="34" charset="0"/>
              </a:rPr>
              <a:t>Sammenheng mellom tilstand og vekst</a:t>
            </a:r>
            <a:r>
              <a:rPr lang="nb-NO" b="0" i="1" dirty="0">
                <a:latin typeface="Arial Narrow" pitchFamily="34" charset="0"/>
              </a:rPr>
              <a:t/>
            </a:r>
            <a:br>
              <a:rPr lang="nb-NO" b="0" i="1" dirty="0">
                <a:latin typeface="Arial Narrow" pitchFamily="34" charset="0"/>
              </a:rPr>
            </a:br>
            <a:endParaRPr lang="en-US" b="0" i="1" dirty="0">
              <a:latin typeface="Arial Narrow" pitchFamily="34" charset="0"/>
            </a:endParaRPr>
          </a:p>
        </p:txBody>
      </p:sp>
      <p:sp>
        <p:nvSpPr>
          <p:cNvPr id="510979" name="Rectangle 3"/>
          <p:cNvSpPr>
            <a:spLocks noGrp="1" noChangeArrowheads="1"/>
          </p:cNvSpPr>
          <p:nvPr>
            <p:ph type="body" idx="1"/>
          </p:nvPr>
        </p:nvSpPr>
        <p:spPr/>
        <p:txBody>
          <a:bodyPr/>
          <a:lstStyle/>
          <a:p>
            <a:r>
              <a:rPr lang="nb-NO" dirty="0">
                <a:latin typeface="Arial Narrow" pitchFamily="34" charset="0"/>
              </a:rPr>
              <a:t>Folketall 1. januar 1996 (4 369 957)</a:t>
            </a:r>
          </a:p>
          <a:p>
            <a:pPr>
              <a:buFont typeface="Wingdings" pitchFamily="2" charset="2"/>
              <a:buNone/>
            </a:pPr>
            <a:r>
              <a:rPr lang="nb-NO" dirty="0">
                <a:latin typeface="Arial Narrow" pitchFamily="34" charset="0"/>
              </a:rPr>
              <a:t>	+ netto tilvekst i 1996 (22 884)</a:t>
            </a:r>
          </a:p>
          <a:p>
            <a:pPr>
              <a:buFont typeface="Wingdings" pitchFamily="2" charset="2"/>
              <a:buNone/>
            </a:pPr>
            <a:r>
              <a:rPr lang="nb-NO" dirty="0">
                <a:latin typeface="Arial Narrow" pitchFamily="34" charset="0"/>
              </a:rPr>
              <a:t>	= folketall 1. januar 1997 (4 392 841)</a:t>
            </a:r>
          </a:p>
          <a:p>
            <a:r>
              <a:rPr lang="nb-NO" dirty="0">
                <a:latin typeface="Arial Narrow" pitchFamily="34" charset="0"/>
              </a:rPr>
              <a:t>Beregnet folketall 1. januar 1997 er 127 høyere enn det offisielle folketallet 1.1 1997 - målefeil</a:t>
            </a:r>
          </a:p>
          <a:p>
            <a:r>
              <a:rPr lang="nb-NO" dirty="0">
                <a:latin typeface="Arial Narrow" pitchFamily="34" charset="0"/>
              </a:rPr>
              <a:t>Etterslep i registreringen: noen dødsfall og utvandringer registreres først noen måneder senere</a:t>
            </a:r>
          </a:p>
          <a:p>
            <a:r>
              <a:rPr lang="nb-NO" i="1" dirty="0">
                <a:latin typeface="Arial Narrow" pitchFamily="34" charset="0"/>
              </a:rPr>
              <a:t>De facto</a:t>
            </a:r>
            <a:r>
              <a:rPr lang="nb-NO" dirty="0">
                <a:latin typeface="Arial Narrow" pitchFamily="34" charset="0"/>
              </a:rPr>
              <a:t> vs. </a:t>
            </a:r>
            <a:r>
              <a:rPr lang="nb-NO" i="1" dirty="0">
                <a:latin typeface="Arial Narrow" pitchFamily="34" charset="0"/>
              </a:rPr>
              <a:t>de jure</a:t>
            </a:r>
            <a:r>
              <a:rPr lang="nb-NO" dirty="0">
                <a:latin typeface="Arial Narrow" pitchFamily="34" charset="0"/>
              </a:rPr>
              <a:t> befolkning</a:t>
            </a:r>
          </a:p>
          <a:p>
            <a:pPr>
              <a:buFont typeface="Wingdings" pitchFamily="2" charset="2"/>
              <a:buNone/>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0979">
                                            <p:txEl>
                                              <p:pRg st="0" end="0"/>
                                            </p:txEl>
                                          </p:spTgt>
                                        </p:tgtEl>
                                        <p:attrNameLst>
                                          <p:attrName>style.visibility</p:attrName>
                                        </p:attrNameLst>
                                      </p:cBhvr>
                                      <p:to>
                                        <p:strVal val="visible"/>
                                      </p:to>
                                    </p:set>
                                    <p:animEffect transition="in" filter="blinds(horizontal)">
                                      <p:cBhvr>
                                        <p:cTn id="7" dur="500"/>
                                        <p:tgtEl>
                                          <p:spTgt spid="510979">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10979">
                                            <p:txEl>
                                              <p:pRg st="1" end="1"/>
                                            </p:txEl>
                                          </p:spTgt>
                                        </p:tgtEl>
                                        <p:attrNameLst>
                                          <p:attrName>style.visibility</p:attrName>
                                        </p:attrNameLst>
                                      </p:cBhvr>
                                      <p:to>
                                        <p:strVal val="visible"/>
                                      </p:to>
                                    </p:set>
                                    <p:animEffect transition="in" filter="blinds(horizontal)">
                                      <p:cBhvr>
                                        <p:cTn id="10" dur="500"/>
                                        <p:tgtEl>
                                          <p:spTgt spid="510979">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10979">
                                            <p:txEl>
                                              <p:pRg st="2" end="2"/>
                                            </p:txEl>
                                          </p:spTgt>
                                        </p:tgtEl>
                                        <p:attrNameLst>
                                          <p:attrName>style.visibility</p:attrName>
                                        </p:attrNameLst>
                                      </p:cBhvr>
                                      <p:to>
                                        <p:strVal val="visible"/>
                                      </p:to>
                                    </p:set>
                                    <p:animEffect transition="in" filter="blinds(horizontal)">
                                      <p:cBhvr>
                                        <p:cTn id="13" dur="500"/>
                                        <p:tgtEl>
                                          <p:spTgt spid="51097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510979">
                                            <p:txEl>
                                              <p:pRg st="3" end="3"/>
                                            </p:txEl>
                                          </p:spTgt>
                                        </p:tgtEl>
                                        <p:attrNameLst>
                                          <p:attrName>style.visibility</p:attrName>
                                        </p:attrNameLst>
                                      </p:cBhvr>
                                      <p:to>
                                        <p:strVal val="visible"/>
                                      </p:to>
                                    </p:set>
                                    <p:animEffect transition="in" filter="wipe(left)">
                                      <p:cBhvr>
                                        <p:cTn id="18" dur="500"/>
                                        <p:tgtEl>
                                          <p:spTgt spid="51097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510979">
                                            <p:txEl>
                                              <p:pRg st="4" end="4"/>
                                            </p:txEl>
                                          </p:spTgt>
                                        </p:tgtEl>
                                        <p:attrNameLst>
                                          <p:attrName>style.visibility</p:attrName>
                                        </p:attrNameLst>
                                      </p:cBhvr>
                                      <p:to>
                                        <p:strVal val="visible"/>
                                      </p:to>
                                    </p:set>
                                    <p:animEffect transition="in" filter="wipe(left)">
                                      <p:cBhvr>
                                        <p:cTn id="23" dur="500"/>
                                        <p:tgtEl>
                                          <p:spTgt spid="51097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510979">
                                            <p:txEl>
                                              <p:pRg st="5" end="5"/>
                                            </p:txEl>
                                          </p:spTgt>
                                        </p:tgtEl>
                                        <p:attrNameLst>
                                          <p:attrName>style.visibility</p:attrName>
                                        </p:attrNameLst>
                                      </p:cBhvr>
                                      <p:to>
                                        <p:strVal val="visible"/>
                                      </p:to>
                                    </p:set>
                                    <p:animEffect transition="in" filter="wipe(left)">
                                      <p:cBhvr>
                                        <p:cTn id="28" dur="500"/>
                                        <p:tgtEl>
                                          <p:spTgt spid="5109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B792DCF-1687-40F6-A8C6-7E079C8CB49F}" type="slidenum">
              <a:rPr lang="en-US" altLang="en-US"/>
              <a:pPr/>
              <a:t>11</a:t>
            </a:fld>
            <a:endParaRPr lang="en-US" altLang="en-US"/>
          </a:p>
        </p:txBody>
      </p:sp>
      <p:sp>
        <p:nvSpPr>
          <p:cNvPr id="529410" name="Rectangle 2"/>
          <p:cNvSpPr>
            <a:spLocks noGrp="1" noChangeArrowheads="1"/>
          </p:cNvSpPr>
          <p:nvPr>
            <p:ph type="title"/>
          </p:nvPr>
        </p:nvSpPr>
        <p:spPr/>
        <p:txBody>
          <a:bodyPr/>
          <a:lstStyle/>
          <a:p>
            <a:r>
              <a:rPr lang="nb-NO" sz="4400" b="0" dirty="0" smtClean="0">
                <a:latin typeface="Arial Narrow" pitchFamily="34" charset="0"/>
              </a:rPr>
              <a:t>Gjelder også </a:t>
            </a:r>
            <a:r>
              <a:rPr lang="nb-NO" sz="4400" b="0" dirty="0" err="1" smtClean="0">
                <a:latin typeface="Arial Narrow" pitchFamily="34" charset="0"/>
              </a:rPr>
              <a:t>delbefolkninger</a:t>
            </a:r>
            <a:endParaRPr lang="nb-NO" sz="4400" b="0" dirty="0">
              <a:latin typeface="Arial Narrow" pitchFamily="34" charset="0"/>
            </a:endParaRPr>
          </a:p>
        </p:txBody>
      </p:sp>
      <p:sp>
        <p:nvSpPr>
          <p:cNvPr id="529411" name="Rectangle 3"/>
          <p:cNvSpPr>
            <a:spLocks noGrp="1" noChangeArrowheads="1"/>
          </p:cNvSpPr>
          <p:nvPr>
            <p:ph type="body" idx="1"/>
          </p:nvPr>
        </p:nvSpPr>
        <p:spPr/>
        <p:txBody>
          <a:bodyPr/>
          <a:lstStyle/>
          <a:p>
            <a:pPr>
              <a:lnSpc>
                <a:spcPct val="90000"/>
              </a:lnSpc>
              <a:buFont typeface="Wingdings" pitchFamily="2" charset="2"/>
              <a:buNone/>
            </a:pPr>
            <a:r>
              <a:rPr lang="nb-NO" sz="2800" dirty="0"/>
              <a:t>”Det er en differanse på bestandstallene for innvandrerbefolkningen per 1.1. 2004 og 1.1.2005 på 16 000, mens endringstallene viser en økning på 17 000. Årsaken til differansen mellom bestandstall (16 000) og strømningstall (17 000) skyldes at omkring 1000 personer er flyttet ut av innvandrerbefolkningen i 2004 som følge av </a:t>
            </a:r>
            <a:r>
              <a:rPr lang="nb-NO" sz="2800" i="1" dirty="0"/>
              <a:t>revisjon og bedret datakvalitet</a:t>
            </a:r>
            <a:r>
              <a:rPr lang="nb-NO" sz="2800" dirty="0"/>
              <a:t>”(SA 66, SSB, 2005)</a:t>
            </a:r>
            <a:endParaRPr lang="nb-NO"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F472930-D680-4E84-BE71-BC3F21EAE22F}" type="slidenum">
              <a:rPr lang="en-US" altLang="en-US"/>
              <a:pPr/>
              <a:t>12</a:t>
            </a:fld>
            <a:endParaRPr lang="en-US" altLang="en-US"/>
          </a:p>
        </p:txBody>
      </p:sp>
      <p:sp>
        <p:nvSpPr>
          <p:cNvPr id="535554" name="Rectangle 2"/>
          <p:cNvSpPr>
            <a:spLocks noGrp="1" noChangeArrowheads="1"/>
          </p:cNvSpPr>
          <p:nvPr>
            <p:ph type="title"/>
          </p:nvPr>
        </p:nvSpPr>
        <p:spPr/>
        <p:txBody>
          <a:bodyPr/>
          <a:lstStyle/>
          <a:p>
            <a:pPr algn="ctr"/>
            <a:r>
              <a:rPr lang="nb-NO" sz="4400" b="0">
                <a:latin typeface="Arial Narrow" pitchFamily="34" charset="0"/>
              </a:rPr>
              <a:t>Befolkningsregnskap forts.</a:t>
            </a:r>
            <a:endParaRPr lang="en-US" sz="4400" b="0">
              <a:latin typeface="Arial Narrow" pitchFamily="34" charset="0"/>
            </a:endParaRPr>
          </a:p>
        </p:txBody>
      </p:sp>
      <p:sp>
        <p:nvSpPr>
          <p:cNvPr id="535555" name="Rectangle 3"/>
          <p:cNvSpPr>
            <a:spLocks noGrp="1" noChangeArrowheads="1"/>
          </p:cNvSpPr>
          <p:nvPr>
            <p:ph type="body" idx="1"/>
          </p:nvPr>
        </p:nvSpPr>
        <p:spPr/>
        <p:txBody>
          <a:bodyPr/>
          <a:lstStyle/>
          <a:p>
            <a:pPr>
              <a:buFont typeface="Wingdings" pitchFamily="2" charset="2"/>
              <a:buNone/>
            </a:pPr>
            <a:r>
              <a:rPr lang="nb-NO" dirty="0"/>
              <a:t>Generelt:</a:t>
            </a:r>
          </a:p>
          <a:p>
            <a:pPr>
              <a:buFont typeface="Wingdings" pitchFamily="2" charset="2"/>
              <a:buNone/>
            </a:pPr>
            <a:r>
              <a:rPr lang="nb-NO" dirty="0" err="1"/>
              <a:t>Bef</a:t>
            </a:r>
            <a:r>
              <a:rPr lang="nb-NO" dirty="0"/>
              <a:t>. 31.12. år t =</a:t>
            </a:r>
          </a:p>
          <a:p>
            <a:pPr>
              <a:buFont typeface="Wingdings" pitchFamily="2" charset="2"/>
              <a:buNone/>
            </a:pPr>
            <a:r>
              <a:rPr lang="nb-NO" dirty="0"/>
              <a:t>	</a:t>
            </a:r>
            <a:r>
              <a:rPr lang="nb-NO" dirty="0" err="1"/>
              <a:t>bef</a:t>
            </a:r>
            <a:r>
              <a:rPr lang="nb-NO" dirty="0"/>
              <a:t>. 1.1. år t </a:t>
            </a:r>
          </a:p>
          <a:p>
            <a:pPr>
              <a:buFont typeface="Wingdings" pitchFamily="2" charset="2"/>
              <a:buNone/>
            </a:pPr>
            <a:r>
              <a:rPr lang="nb-NO" dirty="0"/>
              <a:t>	+ </a:t>
            </a:r>
            <a:r>
              <a:rPr lang="nb-NO" dirty="0" smtClean="0"/>
              <a:t>antall </a:t>
            </a:r>
            <a:r>
              <a:rPr lang="nb-NO" dirty="0" err="1"/>
              <a:t>levendefødte</a:t>
            </a:r>
            <a:r>
              <a:rPr lang="nb-NO" dirty="0"/>
              <a:t> år t </a:t>
            </a:r>
          </a:p>
          <a:p>
            <a:pPr>
              <a:buFont typeface="Wingdings" pitchFamily="2" charset="2"/>
              <a:buNone/>
            </a:pPr>
            <a:r>
              <a:rPr lang="nb-NO" dirty="0"/>
              <a:t>	- </a:t>
            </a:r>
            <a:r>
              <a:rPr lang="nb-NO" dirty="0" smtClean="0"/>
              <a:t>antall dødsfall </a:t>
            </a:r>
            <a:r>
              <a:rPr lang="nb-NO" dirty="0"/>
              <a:t>år t </a:t>
            </a:r>
          </a:p>
          <a:p>
            <a:pPr>
              <a:buFont typeface="Wingdings" pitchFamily="2" charset="2"/>
              <a:buNone/>
            </a:pPr>
            <a:r>
              <a:rPr lang="nb-NO" dirty="0"/>
              <a:t>	+ innvandring </a:t>
            </a:r>
            <a:r>
              <a:rPr lang="nb-NO" dirty="0" smtClean="0"/>
              <a:t>år t</a:t>
            </a:r>
            <a:endParaRPr lang="nb-NO" dirty="0"/>
          </a:p>
          <a:p>
            <a:pPr>
              <a:buFont typeface="Wingdings" pitchFamily="2" charset="2"/>
              <a:buNone/>
            </a:pPr>
            <a:r>
              <a:rPr lang="nb-NO" dirty="0"/>
              <a:t>	- </a:t>
            </a:r>
            <a:r>
              <a:rPr lang="nb-NO" dirty="0" smtClean="0"/>
              <a:t>utvandring år t</a:t>
            </a:r>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4AB1FFE-7D7F-4354-AA2D-93841166CC00}" type="slidenum">
              <a:rPr lang="en-US" altLang="en-US"/>
              <a:pPr/>
              <a:t>13</a:t>
            </a:fld>
            <a:endParaRPr lang="en-US" altLang="en-US"/>
          </a:p>
        </p:txBody>
      </p:sp>
      <p:sp>
        <p:nvSpPr>
          <p:cNvPr id="531458" name="Rectangle 2"/>
          <p:cNvSpPr>
            <a:spLocks noGrp="1" noChangeArrowheads="1"/>
          </p:cNvSpPr>
          <p:nvPr>
            <p:ph type="title"/>
          </p:nvPr>
        </p:nvSpPr>
        <p:spPr/>
        <p:txBody>
          <a:bodyPr/>
          <a:lstStyle/>
          <a:p>
            <a:pPr algn="ctr"/>
            <a:r>
              <a:rPr lang="nb-NO" sz="4400" b="0">
                <a:latin typeface="Arial Narrow" pitchFamily="34" charset="0"/>
              </a:rPr>
              <a:t>Inn- og utvandring</a:t>
            </a:r>
          </a:p>
        </p:txBody>
      </p:sp>
      <p:sp>
        <p:nvSpPr>
          <p:cNvPr id="531459" name="Rectangle 3"/>
          <p:cNvSpPr>
            <a:spLocks noGrp="1" noChangeArrowheads="1"/>
          </p:cNvSpPr>
          <p:nvPr>
            <p:ph type="body" idx="1"/>
          </p:nvPr>
        </p:nvSpPr>
        <p:spPr/>
        <p:txBody>
          <a:bodyPr/>
          <a:lstStyle/>
          <a:p>
            <a:pPr>
              <a:lnSpc>
                <a:spcPct val="80000"/>
              </a:lnSpc>
            </a:pPr>
            <a:endParaRPr lang="nb-NO" sz="1000"/>
          </a:p>
          <a:p>
            <a:pPr lvl="1">
              <a:lnSpc>
                <a:spcPct val="80000"/>
              </a:lnSpc>
            </a:pPr>
            <a:r>
              <a:rPr lang="nb-NO" sz="2200"/>
              <a:t>Må melde utflytting til folkeregisteret hvis (planlagt) opphold på mer enn 6 måneder i utlandet (gjelder både for de med norsk og utenlandsk statsborgerskap)</a:t>
            </a:r>
          </a:p>
          <a:p>
            <a:pPr lvl="1">
              <a:lnSpc>
                <a:spcPct val="80000"/>
              </a:lnSpc>
            </a:pPr>
            <a:endParaRPr lang="nb-NO" sz="1000"/>
          </a:p>
          <a:p>
            <a:pPr lvl="1">
              <a:lnSpc>
                <a:spcPct val="80000"/>
              </a:lnSpc>
            </a:pPr>
            <a:r>
              <a:rPr lang="nb-NO" sz="2200"/>
              <a:t>Må melde innflytting hvis (planlagt) opphold på mer enn 6 måneder i Norge (norsk og utenlandsk statsborgerskap)</a:t>
            </a:r>
          </a:p>
          <a:p>
            <a:pPr lvl="1">
              <a:lnSpc>
                <a:spcPct val="80000"/>
              </a:lnSpc>
            </a:pPr>
            <a:endParaRPr lang="nb-NO" sz="1000"/>
          </a:p>
          <a:p>
            <a:pPr lvl="2">
              <a:lnSpc>
                <a:spcPct val="80000"/>
              </a:lnSpc>
            </a:pPr>
            <a:r>
              <a:rPr lang="nb-NO" sz="2100"/>
              <a:t>Gjelder ikke de med midlertidige opphold- og arbeidstillatelser</a:t>
            </a:r>
          </a:p>
          <a:p>
            <a:pPr lvl="2">
              <a:lnSpc>
                <a:spcPct val="80000"/>
              </a:lnSpc>
            </a:pPr>
            <a:endParaRPr lang="nb-NO" sz="1200"/>
          </a:p>
          <a:p>
            <a:pPr lvl="2">
              <a:lnSpc>
                <a:spcPct val="80000"/>
              </a:lnSpc>
            </a:pPr>
            <a:r>
              <a:rPr lang="nb-NO" sz="2200"/>
              <a:t>Ikke-nordiske statsborgere må først ha oppholdstillatelse før de kan melde innflytting til folkeregisteret</a:t>
            </a:r>
          </a:p>
          <a:p>
            <a:pPr lvl="2">
              <a:lnSpc>
                <a:spcPct val="80000"/>
              </a:lnSpc>
            </a:pPr>
            <a:endParaRPr lang="nb-NO" sz="2200"/>
          </a:p>
          <a:p>
            <a:pPr lvl="1">
              <a:lnSpc>
                <a:spcPct val="80000"/>
              </a:lnSpc>
            </a:pPr>
            <a:r>
              <a:rPr lang="nb-NO" sz="2200"/>
              <a:t>Innflyttingstall mer sikre enn uflyttingstall</a:t>
            </a:r>
          </a:p>
          <a:p>
            <a:pPr lvl="1">
              <a:lnSpc>
                <a:spcPct val="80000"/>
              </a:lnSpc>
            </a:pPr>
            <a:endParaRPr lang="nb-NO" sz="10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46A91DA-F394-4C07-AF63-CAC2E917D381}" type="slidenum">
              <a:rPr lang="en-US" altLang="en-US"/>
              <a:pPr/>
              <a:t>14</a:t>
            </a:fld>
            <a:endParaRPr lang="en-US" altLang="en-US"/>
          </a:p>
        </p:txBody>
      </p:sp>
      <p:sp>
        <p:nvSpPr>
          <p:cNvPr id="512002" name="Rectangle 2"/>
          <p:cNvSpPr>
            <a:spLocks noGrp="1" noChangeArrowheads="1"/>
          </p:cNvSpPr>
          <p:nvPr>
            <p:ph type="title"/>
          </p:nvPr>
        </p:nvSpPr>
        <p:spPr/>
        <p:txBody>
          <a:bodyPr/>
          <a:lstStyle/>
          <a:p>
            <a:pPr algn="ctr"/>
            <a:r>
              <a:rPr lang="nb-NO" sz="4400" b="0">
                <a:latin typeface="Arial Narrow" pitchFamily="34" charset="0"/>
              </a:rPr>
              <a:t>Årlig befolkningsvekst</a:t>
            </a:r>
            <a:endParaRPr lang="en-US" sz="4400" b="0">
              <a:latin typeface="Arial Narrow" pitchFamily="34" charset="0"/>
            </a:endParaRPr>
          </a:p>
        </p:txBody>
      </p:sp>
      <p:sp>
        <p:nvSpPr>
          <p:cNvPr id="512003" name="Rectangle 3"/>
          <p:cNvSpPr>
            <a:spLocks noGrp="1" noChangeArrowheads="1"/>
          </p:cNvSpPr>
          <p:nvPr>
            <p:ph type="body" idx="1"/>
          </p:nvPr>
        </p:nvSpPr>
        <p:spPr>
          <a:xfrm>
            <a:off x="457200" y="1719263"/>
            <a:ext cx="8218488" cy="4949825"/>
          </a:xfrm>
        </p:spPr>
        <p:txBody>
          <a:bodyPr/>
          <a:lstStyle/>
          <a:p>
            <a:pPr>
              <a:buFont typeface="Wingdings" pitchFamily="2" charset="2"/>
              <a:buNone/>
            </a:pPr>
            <a:r>
              <a:rPr lang="nb-NO" dirty="0">
                <a:latin typeface="Arial Narrow" pitchFamily="34" charset="0"/>
              </a:rPr>
              <a:t>Aritmetisk vekst</a:t>
            </a:r>
          </a:p>
          <a:p>
            <a:pPr lvl="1"/>
            <a:r>
              <a:rPr lang="nb-NO" dirty="0">
                <a:latin typeface="Arial Narrow" pitchFamily="34" charset="0"/>
              </a:rPr>
              <a:t>Konstant årlig absolutt vekst  </a:t>
            </a:r>
          </a:p>
          <a:p>
            <a:pPr lvl="1"/>
            <a:r>
              <a:rPr lang="nb-NO" dirty="0">
                <a:latin typeface="Arial Narrow" pitchFamily="34" charset="0"/>
              </a:rPr>
              <a:t>F. eks. P</a:t>
            </a:r>
            <a:r>
              <a:rPr lang="nb-NO" baseline="-25000" dirty="0">
                <a:latin typeface="Arial Narrow" pitchFamily="34" charset="0"/>
              </a:rPr>
              <a:t>0 </a:t>
            </a:r>
            <a:r>
              <a:rPr lang="nb-NO" dirty="0">
                <a:latin typeface="Arial Narrow" pitchFamily="34" charset="0"/>
              </a:rPr>
              <a:t>= 100; P</a:t>
            </a:r>
            <a:r>
              <a:rPr lang="nb-NO" baseline="-25000" dirty="0">
                <a:latin typeface="Arial Narrow" pitchFamily="34" charset="0"/>
              </a:rPr>
              <a:t>1 </a:t>
            </a:r>
            <a:r>
              <a:rPr lang="nb-NO" dirty="0">
                <a:latin typeface="Arial Narrow" pitchFamily="34" charset="0"/>
              </a:rPr>
              <a:t>= 105; P</a:t>
            </a:r>
            <a:r>
              <a:rPr lang="nb-NO" baseline="-25000" dirty="0">
                <a:latin typeface="Arial Narrow" pitchFamily="34" charset="0"/>
              </a:rPr>
              <a:t>2 </a:t>
            </a:r>
            <a:r>
              <a:rPr lang="nb-NO" dirty="0">
                <a:latin typeface="Arial Narrow" pitchFamily="34" charset="0"/>
              </a:rPr>
              <a:t>= 110; P</a:t>
            </a:r>
            <a:r>
              <a:rPr lang="nb-NO" baseline="-25000" dirty="0">
                <a:latin typeface="Arial Narrow" pitchFamily="34" charset="0"/>
              </a:rPr>
              <a:t>3 </a:t>
            </a:r>
            <a:r>
              <a:rPr lang="nb-NO" dirty="0">
                <a:latin typeface="Arial Narrow" pitchFamily="34" charset="0"/>
              </a:rPr>
              <a:t>= 115 etc. </a:t>
            </a:r>
          </a:p>
          <a:p>
            <a:pPr lvl="1"/>
            <a:r>
              <a:rPr lang="nb-NO" dirty="0">
                <a:latin typeface="Arial Narrow" pitchFamily="34" charset="0"/>
              </a:rPr>
              <a:t>Veksten skjer innen faste årlige intervaller (diskret tid)</a:t>
            </a:r>
          </a:p>
          <a:p>
            <a:pPr lvl="1"/>
            <a:r>
              <a:rPr lang="nb-NO" dirty="0">
                <a:latin typeface="Arial Narrow" pitchFamily="34" charset="0"/>
              </a:rPr>
              <a:t>Fast absolutt årlig differanse gir lineær trend</a:t>
            </a:r>
          </a:p>
          <a:p>
            <a:pPr lvl="1"/>
            <a:r>
              <a:rPr lang="nb-NO" dirty="0">
                <a:latin typeface="Arial Narrow" pitchFamily="34" charset="0"/>
              </a:rPr>
              <a:t>Men ratio mellom to påfølgende tall er variabel</a:t>
            </a:r>
          </a:p>
          <a:p>
            <a:pPr>
              <a:buFont typeface="Wingdings" pitchFamily="2" charset="2"/>
              <a:buNone/>
            </a:pPr>
            <a:r>
              <a:rPr lang="nb-NO" dirty="0">
                <a:latin typeface="Arial Narrow" pitchFamily="34" charset="0"/>
              </a:rPr>
              <a:t>Årlig aritmetisk vekstrate</a:t>
            </a:r>
          </a:p>
          <a:p>
            <a:pPr lvl="1"/>
            <a:r>
              <a:rPr lang="nb-NO" dirty="0">
                <a:latin typeface="Arial Narrow" pitchFamily="34" charset="0"/>
              </a:rPr>
              <a:t>r = [ ( </a:t>
            </a:r>
            <a:r>
              <a:rPr lang="nb-NO" dirty="0" err="1">
                <a:latin typeface="Arial Narrow" pitchFamily="34" charset="0"/>
              </a:rPr>
              <a:t>P</a:t>
            </a:r>
            <a:r>
              <a:rPr lang="nb-NO" baseline="-25000" dirty="0" err="1">
                <a:latin typeface="Arial Narrow" pitchFamily="34" charset="0"/>
              </a:rPr>
              <a:t>n</a:t>
            </a:r>
            <a:r>
              <a:rPr lang="nb-NO" baseline="-25000" dirty="0">
                <a:latin typeface="Arial Narrow" pitchFamily="34" charset="0"/>
              </a:rPr>
              <a:t> </a:t>
            </a:r>
            <a:r>
              <a:rPr lang="nb-NO" dirty="0">
                <a:latin typeface="Arial Narrow" pitchFamily="34" charset="0"/>
              </a:rPr>
              <a:t>- P</a:t>
            </a:r>
            <a:r>
              <a:rPr lang="nb-NO" baseline="-25000" dirty="0">
                <a:latin typeface="Arial Narrow" pitchFamily="34" charset="0"/>
              </a:rPr>
              <a:t>0 </a:t>
            </a:r>
            <a:r>
              <a:rPr lang="nb-NO" dirty="0">
                <a:latin typeface="Arial Narrow" pitchFamily="34" charset="0"/>
              </a:rPr>
              <a:t>) / n ] / P</a:t>
            </a:r>
            <a:r>
              <a:rPr lang="nb-NO" baseline="-25000" dirty="0">
                <a:latin typeface="Arial Narrow" pitchFamily="34" charset="0"/>
              </a:rPr>
              <a:t>0</a:t>
            </a:r>
          </a:p>
          <a:p>
            <a:pPr lvl="1">
              <a:buFont typeface="Wingdings" pitchFamily="2" charset="2"/>
              <a:buNone/>
            </a:pPr>
            <a:r>
              <a:rPr lang="nb-NO" baseline="-25000" dirty="0">
                <a:latin typeface="Arial Narrow" pitchFamily="34" charset="0"/>
              </a:rPr>
              <a:t>NB vekst i forhold til </a:t>
            </a:r>
            <a:r>
              <a:rPr lang="nb-NO" baseline="-25000" dirty="0" err="1">
                <a:solidFill>
                  <a:srgbClr val="FF0000"/>
                </a:solidFill>
                <a:latin typeface="Arial Narrow" pitchFamily="34" charset="0"/>
              </a:rPr>
              <a:t>START</a:t>
            </a:r>
            <a:r>
              <a:rPr lang="nb-NO" baseline="-25000" dirty="0" err="1">
                <a:latin typeface="Arial Narrow" pitchFamily="34" charset="0"/>
              </a:rPr>
              <a:t>befolkningen/</a:t>
            </a:r>
            <a:r>
              <a:rPr lang="nb-NO" baseline="-25000" dirty="0" err="1">
                <a:solidFill>
                  <a:srgbClr val="FF0000"/>
                </a:solidFill>
                <a:latin typeface="Arial Narrow" pitchFamily="34" charset="0"/>
              </a:rPr>
              <a:t>INITIAL</a:t>
            </a:r>
            <a:r>
              <a:rPr lang="nb-NO" baseline="-25000" dirty="0" err="1">
                <a:latin typeface="Arial Narrow" pitchFamily="34" charset="0"/>
              </a:rPr>
              <a:t>befolkningen</a:t>
            </a:r>
            <a:r>
              <a:rPr lang="nb-NO" baseline="-25000" dirty="0">
                <a:latin typeface="Arial Narrow" pitchFamily="34" charset="0"/>
              </a:rPr>
              <a:t>, IKKE MFM!!</a:t>
            </a:r>
            <a:endParaRPr lang="en-US" baseline="-25000" dirty="0">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003">
                                            <p:txEl>
                                              <p:pRg st="6" end="6"/>
                                            </p:txEl>
                                          </p:spTgt>
                                        </p:tgtEl>
                                        <p:attrNameLst>
                                          <p:attrName>style.visibility</p:attrName>
                                        </p:attrNameLst>
                                      </p:cBhvr>
                                      <p:to>
                                        <p:strVal val="visible"/>
                                      </p:to>
                                    </p:set>
                                    <p:animEffect transition="in" filter="blinds(horizontal)">
                                      <p:cBhvr>
                                        <p:cTn id="7" dur="500"/>
                                        <p:tgtEl>
                                          <p:spTgt spid="512003">
                                            <p:txEl>
                                              <p:pRg st="6" end="6"/>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12003">
                                            <p:txEl>
                                              <p:pRg st="7" end="7"/>
                                            </p:txEl>
                                          </p:spTgt>
                                        </p:tgtEl>
                                        <p:attrNameLst>
                                          <p:attrName>style.visibility</p:attrName>
                                        </p:attrNameLst>
                                      </p:cBhvr>
                                      <p:to>
                                        <p:strVal val="visible"/>
                                      </p:to>
                                    </p:set>
                                    <p:animEffect transition="in" filter="blinds(horizontal)">
                                      <p:cBhvr>
                                        <p:cTn id="10" dur="500"/>
                                        <p:tgtEl>
                                          <p:spTgt spid="512003">
                                            <p:txEl>
                                              <p:pRg st="7" end="7"/>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12003">
                                            <p:txEl>
                                              <p:pRg st="8" end="8"/>
                                            </p:txEl>
                                          </p:spTgt>
                                        </p:tgtEl>
                                        <p:attrNameLst>
                                          <p:attrName>style.visibility</p:attrName>
                                        </p:attrNameLst>
                                      </p:cBhvr>
                                      <p:to>
                                        <p:strVal val="visible"/>
                                      </p:to>
                                    </p:set>
                                    <p:animEffect transition="in" filter="blinds(horizontal)">
                                      <p:cBhvr>
                                        <p:cTn id="13" dur="500"/>
                                        <p:tgtEl>
                                          <p:spTgt spid="5120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89E229C-5294-4796-91A0-610DA7D40CA7}" type="slidenum">
              <a:rPr lang="en-US" altLang="en-US"/>
              <a:pPr/>
              <a:t>15</a:t>
            </a:fld>
            <a:endParaRPr lang="en-US" altLang="en-US"/>
          </a:p>
        </p:txBody>
      </p:sp>
      <p:sp>
        <p:nvSpPr>
          <p:cNvPr id="513026" name="Rectangle 2"/>
          <p:cNvSpPr>
            <a:spLocks noGrp="1" noChangeArrowheads="1"/>
          </p:cNvSpPr>
          <p:nvPr>
            <p:ph type="title"/>
          </p:nvPr>
        </p:nvSpPr>
        <p:spPr/>
        <p:txBody>
          <a:bodyPr/>
          <a:lstStyle/>
          <a:p>
            <a:pPr algn="ctr"/>
            <a:r>
              <a:rPr lang="nb-NO" sz="4400" b="0">
                <a:latin typeface="Arial Narrow" pitchFamily="34" charset="0"/>
              </a:rPr>
              <a:t>Årlige vekstrater forts.</a:t>
            </a:r>
            <a:endParaRPr lang="en-US" sz="4400" b="0">
              <a:latin typeface="Arial Narrow" pitchFamily="34" charset="0"/>
            </a:endParaRPr>
          </a:p>
        </p:txBody>
      </p:sp>
      <p:sp>
        <p:nvSpPr>
          <p:cNvPr id="513027" name="Rectangle 3"/>
          <p:cNvSpPr>
            <a:spLocks noGrp="1" noChangeArrowheads="1"/>
          </p:cNvSpPr>
          <p:nvPr>
            <p:ph type="body" idx="1"/>
          </p:nvPr>
        </p:nvSpPr>
        <p:spPr>
          <a:xfrm>
            <a:off x="457200" y="1719263"/>
            <a:ext cx="8229600" cy="4662487"/>
          </a:xfrm>
        </p:spPr>
        <p:txBody>
          <a:bodyPr/>
          <a:lstStyle/>
          <a:p>
            <a:pPr>
              <a:buFont typeface="Wingdings" pitchFamily="2" charset="2"/>
              <a:buNone/>
            </a:pPr>
            <a:r>
              <a:rPr lang="nb-NO" dirty="0">
                <a:latin typeface="Arial Narrow" pitchFamily="34" charset="0"/>
              </a:rPr>
              <a:t>Geometrisk vekst</a:t>
            </a:r>
          </a:p>
          <a:p>
            <a:pPr lvl="1"/>
            <a:r>
              <a:rPr lang="nb-NO" dirty="0">
                <a:latin typeface="Arial Narrow" pitchFamily="34" charset="0"/>
              </a:rPr>
              <a:t>Konstant årlig </a:t>
            </a:r>
            <a:r>
              <a:rPr lang="nb-NO" dirty="0" smtClean="0">
                <a:latin typeface="Arial Narrow" pitchFamily="34" charset="0"/>
              </a:rPr>
              <a:t>vekstrate (ofte i %)</a:t>
            </a:r>
            <a:endParaRPr lang="nb-NO" dirty="0">
              <a:latin typeface="Arial Narrow" pitchFamily="34" charset="0"/>
            </a:endParaRPr>
          </a:p>
          <a:p>
            <a:pPr lvl="1"/>
            <a:r>
              <a:rPr lang="nb-NO" dirty="0">
                <a:latin typeface="Arial Narrow" pitchFamily="34" charset="0"/>
              </a:rPr>
              <a:t>Årlig absolutt vekst øker over tid (selvforsterkende effekt)</a:t>
            </a:r>
          </a:p>
          <a:p>
            <a:pPr lvl="1"/>
            <a:r>
              <a:rPr lang="nb-NO" sz="2400" dirty="0">
                <a:latin typeface="Arial Narrow" pitchFamily="34" charset="0"/>
              </a:rPr>
              <a:t>Renters rente (5% vekst og P</a:t>
            </a:r>
            <a:r>
              <a:rPr lang="nb-NO" sz="2400" baseline="-25000" dirty="0">
                <a:latin typeface="Arial Narrow" pitchFamily="34" charset="0"/>
              </a:rPr>
              <a:t>0 </a:t>
            </a:r>
            <a:r>
              <a:rPr lang="nb-NO" sz="2400" baseline="-25000" dirty="0" smtClean="0">
                <a:latin typeface="Arial Narrow" pitchFamily="34" charset="0"/>
              </a:rPr>
              <a:t> </a:t>
            </a:r>
            <a:r>
              <a:rPr lang="nb-NO" sz="2400" dirty="0" smtClean="0">
                <a:latin typeface="Arial Narrow" pitchFamily="34" charset="0"/>
              </a:rPr>
              <a:t>= </a:t>
            </a:r>
            <a:r>
              <a:rPr lang="nb-NO" sz="2400" dirty="0">
                <a:latin typeface="Arial Narrow" pitchFamily="34" charset="0"/>
              </a:rPr>
              <a:t>100 gir P</a:t>
            </a:r>
            <a:r>
              <a:rPr lang="nb-NO" sz="2400" baseline="-25000" dirty="0">
                <a:latin typeface="Arial Narrow" pitchFamily="34" charset="0"/>
              </a:rPr>
              <a:t>1 </a:t>
            </a:r>
            <a:r>
              <a:rPr lang="nb-NO" sz="2400" dirty="0">
                <a:latin typeface="Arial Narrow" pitchFamily="34" charset="0"/>
              </a:rPr>
              <a:t>= 105, P</a:t>
            </a:r>
            <a:r>
              <a:rPr lang="nb-NO" sz="2400" baseline="-25000" dirty="0">
                <a:latin typeface="Arial Narrow" pitchFamily="34" charset="0"/>
              </a:rPr>
              <a:t>2 </a:t>
            </a:r>
            <a:r>
              <a:rPr lang="nb-NO" sz="2400" dirty="0">
                <a:latin typeface="Arial Narrow" pitchFamily="34" charset="0"/>
              </a:rPr>
              <a:t>= 110,3, </a:t>
            </a:r>
          </a:p>
          <a:p>
            <a:pPr lvl="1">
              <a:buFont typeface="Wingdings" pitchFamily="2" charset="2"/>
              <a:buNone/>
            </a:pPr>
            <a:r>
              <a:rPr lang="nb-NO" sz="2400" dirty="0">
                <a:latin typeface="Arial Narrow" pitchFamily="34" charset="0"/>
              </a:rPr>
              <a:t>		P</a:t>
            </a:r>
            <a:r>
              <a:rPr lang="nb-NO" sz="2400" baseline="-25000" dirty="0">
                <a:latin typeface="Arial Narrow" pitchFamily="34" charset="0"/>
              </a:rPr>
              <a:t>3 </a:t>
            </a:r>
            <a:r>
              <a:rPr lang="nb-NO" sz="2400" dirty="0">
                <a:latin typeface="Arial Narrow" pitchFamily="34" charset="0"/>
              </a:rPr>
              <a:t>= 115,8, etc.)</a:t>
            </a:r>
          </a:p>
          <a:p>
            <a:pPr lvl="1"/>
            <a:r>
              <a:rPr lang="nb-NO" dirty="0">
                <a:latin typeface="Arial Narrow" pitchFamily="34" charset="0"/>
              </a:rPr>
              <a:t>Veksten skjer innen faste årlige intervaller (diskret tid)</a:t>
            </a:r>
          </a:p>
          <a:p>
            <a:pPr lvl="1"/>
            <a:r>
              <a:rPr lang="nb-NO" dirty="0">
                <a:latin typeface="Arial Narrow" pitchFamily="34" charset="0"/>
              </a:rPr>
              <a:t>Ratio mellom to påfølgende tall er konstant</a:t>
            </a:r>
          </a:p>
          <a:p>
            <a:pPr>
              <a:buFont typeface="Wingdings" pitchFamily="2" charset="2"/>
              <a:buNone/>
            </a:pPr>
            <a:r>
              <a:rPr lang="nb-NO" dirty="0">
                <a:latin typeface="Arial Narrow" pitchFamily="34" charset="0"/>
              </a:rPr>
              <a:t>Årlig geometrisk vekstrate</a:t>
            </a:r>
          </a:p>
          <a:p>
            <a:pPr lvl="1"/>
            <a:r>
              <a:rPr lang="nb-NO" dirty="0">
                <a:latin typeface="Arial Narrow" pitchFamily="34" charset="0"/>
              </a:rPr>
              <a:t>r = ( </a:t>
            </a:r>
            <a:r>
              <a:rPr lang="nb-NO" dirty="0" err="1">
                <a:latin typeface="Arial Narrow" pitchFamily="34" charset="0"/>
              </a:rPr>
              <a:t>P</a:t>
            </a:r>
            <a:r>
              <a:rPr lang="nb-NO" baseline="-25000" dirty="0" err="1">
                <a:latin typeface="Arial Narrow" pitchFamily="34" charset="0"/>
              </a:rPr>
              <a:t>n</a:t>
            </a:r>
            <a:r>
              <a:rPr lang="nb-NO" dirty="0">
                <a:latin typeface="Arial Narrow" pitchFamily="34" charset="0"/>
              </a:rPr>
              <a:t> / P</a:t>
            </a:r>
            <a:r>
              <a:rPr lang="nb-NO" baseline="-25000" dirty="0">
                <a:latin typeface="Arial Narrow" pitchFamily="34" charset="0"/>
              </a:rPr>
              <a:t>0</a:t>
            </a:r>
            <a:r>
              <a:rPr lang="nb-NO" dirty="0">
                <a:latin typeface="Arial Narrow" pitchFamily="34" charset="0"/>
              </a:rPr>
              <a:t> ) </a:t>
            </a:r>
            <a:r>
              <a:rPr lang="nb-NO" baseline="30000" dirty="0">
                <a:latin typeface="Arial Narrow" pitchFamily="34" charset="0"/>
              </a:rPr>
              <a:t>( 1 / n ) </a:t>
            </a:r>
            <a:r>
              <a:rPr lang="nb-NO" dirty="0" smtClean="0">
                <a:latin typeface="Arial Narrow" pitchFamily="34" charset="0"/>
              </a:rPr>
              <a:t>– 1 eller </a:t>
            </a:r>
            <a:endParaRPr lang="nb-NO" dirty="0">
              <a:latin typeface="Arial Narrow" pitchFamily="34" charset="0"/>
            </a:endParaRPr>
          </a:p>
        </p:txBody>
      </p:sp>
      <p:graphicFrame>
        <p:nvGraphicFramePr>
          <p:cNvPr id="7" name="Object 6"/>
          <p:cNvGraphicFramePr>
            <a:graphicFrameLocks noChangeAspect="1"/>
          </p:cNvGraphicFramePr>
          <p:nvPr/>
        </p:nvGraphicFramePr>
        <p:xfrm>
          <a:off x="4471988" y="5543550"/>
          <a:ext cx="1470025" cy="606425"/>
        </p:xfrm>
        <a:graphic>
          <a:graphicData uri="http://schemas.openxmlformats.org/presentationml/2006/ole">
            <p:oleObj spid="_x0000_s513028" name="Equation" r:id="rId3" imgW="647640" imgH="266400" progId="Equation.DSMT4">
              <p:embed/>
            </p:oleObj>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B24D686-0510-40CA-8D50-A45D36BA56A3}" type="slidenum">
              <a:rPr lang="en-US" altLang="en-US"/>
              <a:pPr/>
              <a:t>16</a:t>
            </a:fld>
            <a:endParaRPr lang="en-US" altLang="en-US"/>
          </a:p>
        </p:txBody>
      </p:sp>
      <p:sp>
        <p:nvSpPr>
          <p:cNvPr id="514050" name="Rectangle 2"/>
          <p:cNvSpPr>
            <a:spLocks noGrp="1" noChangeArrowheads="1"/>
          </p:cNvSpPr>
          <p:nvPr>
            <p:ph type="title"/>
          </p:nvPr>
        </p:nvSpPr>
        <p:spPr/>
        <p:txBody>
          <a:bodyPr/>
          <a:lstStyle/>
          <a:p>
            <a:pPr algn="ctr"/>
            <a:r>
              <a:rPr lang="nb-NO" sz="4400" b="0">
                <a:latin typeface="Arial Narrow" pitchFamily="34" charset="0"/>
              </a:rPr>
              <a:t>Årlige vekstrater forts.</a:t>
            </a:r>
            <a:endParaRPr lang="en-US" sz="4400" b="0">
              <a:latin typeface="Arial Narrow" pitchFamily="34" charset="0"/>
            </a:endParaRPr>
          </a:p>
        </p:txBody>
      </p:sp>
      <p:sp>
        <p:nvSpPr>
          <p:cNvPr id="514051" name="Rectangle 3"/>
          <p:cNvSpPr>
            <a:spLocks noGrp="1" noChangeArrowheads="1"/>
          </p:cNvSpPr>
          <p:nvPr>
            <p:ph type="body" idx="1"/>
          </p:nvPr>
        </p:nvSpPr>
        <p:spPr>
          <a:xfrm>
            <a:off x="467544" y="1484784"/>
            <a:ext cx="8229600" cy="4733925"/>
          </a:xfrm>
        </p:spPr>
        <p:txBody>
          <a:bodyPr/>
          <a:lstStyle/>
          <a:p>
            <a:pPr>
              <a:buFont typeface="Wingdings" pitchFamily="2" charset="2"/>
              <a:buNone/>
            </a:pPr>
            <a:r>
              <a:rPr lang="nb-NO" dirty="0">
                <a:latin typeface="Arial Narrow" pitchFamily="34" charset="0"/>
              </a:rPr>
              <a:t>Eksponentiell vekst</a:t>
            </a:r>
          </a:p>
          <a:p>
            <a:pPr lvl="1"/>
            <a:r>
              <a:rPr lang="nb-NO" dirty="0">
                <a:latin typeface="Arial Narrow" pitchFamily="34" charset="0"/>
              </a:rPr>
              <a:t>Konstant vekstrate</a:t>
            </a:r>
          </a:p>
          <a:p>
            <a:pPr lvl="1"/>
            <a:r>
              <a:rPr lang="nb-NO" dirty="0">
                <a:latin typeface="Arial Narrow" pitchFamily="34" charset="0"/>
              </a:rPr>
              <a:t>Renters rente kontinuerlig (</a:t>
            </a:r>
            <a:r>
              <a:rPr lang="nb-NO" dirty="0" smtClean="0">
                <a:latin typeface="Arial Narrow" pitchFamily="34" charset="0"/>
              </a:rPr>
              <a:t>P</a:t>
            </a:r>
            <a:r>
              <a:rPr lang="nb-NO" baseline="-25000" dirty="0" smtClean="0">
                <a:latin typeface="Arial Narrow" pitchFamily="34" charset="0"/>
              </a:rPr>
              <a:t>0 </a:t>
            </a:r>
            <a:r>
              <a:rPr lang="nb-NO" dirty="0" smtClean="0">
                <a:latin typeface="Arial Narrow" pitchFamily="34" charset="0"/>
              </a:rPr>
              <a:t>=</a:t>
            </a:r>
            <a:r>
              <a:rPr lang="nb-NO" dirty="0">
                <a:latin typeface="Arial Narrow" pitchFamily="34" charset="0"/>
              </a:rPr>
              <a:t>100; P</a:t>
            </a:r>
            <a:r>
              <a:rPr lang="nb-NO" baseline="-25000" dirty="0">
                <a:latin typeface="Arial Narrow" pitchFamily="34" charset="0"/>
              </a:rPr>
              <a:t>1</a:t>
            </a:r>
            <a:r>
              <a:rPr lang="nb-NO" dirty="0">
                <a:latin typeface="Arial Narrow" pitchFamily="34" charset="0"/>
              </a:rPr>
              <a:t> = 105,1; </a:t>
            </a:r>
            <a:r>
              <a:rPr lang="nb-NO" dirty="0" smtClean="0">
                <a:latin typeface="Arial Narrow" pitchFamily="34" charset="0"/>
              </a:rPr>
              <a:t>P</a:t>
            </a:r>
            <a:r>
              <a:rPr lang="nb-NO" baseline="-25000" dirty="0" smtClean="0">
                <a:latin typeface="Arial Narrow" pitchFamily="34" charset="0"/>
              </a:rPr>
              <a:t>2 </a:t>
            </a:r>
            <a:r>
              <a:rPr lang="nb-NO" dirty="0" smtClean="0">
                <a:latin typeface="Arial Narrow" pitchFamily="34" charset="0"/>
              </a:rPr>
              <a:t>=</a:t>
            </a:r>
            <a:r>
              <a:rPr lang="nb-NO" dirty="0">
                <a:latin typeface="Arial Narrow" pitchFamily="34" charset="0"/>
              </a:rPr>
              <a:t>110,5; </a:t>
            </a:r>
            <a:r>
              <a:rPr lang="nb-NO" dirty="0" smtClean="0">
                <a:latin typeface="Arial Narrow" pitchFamily="34" charset="0"/>
              </a:rPr>
              <a:t>P</a:t>
            </a:r>
            <a:r>
              <a:rPr lang="nb-NO" baseline="-25000" dirty="0" smtClean="0">
                <a:latin typeface="Arial Narrow" pitchFamily="34" charset="0"/>
              </a:rPr>
              <a:t>3 </a:t>
            </a:r>
            <a:r>
              <a:rPr lang="nb-NO" dirty="0" smtClean="0">
                <a:latin typeface="Arial Narrow" pitchFamily="34" charset="0"/>
              </a:rPr>
              <a:t>=</a:t>
            </a:r>
            <a:r>
              <a:rPr lang="nb-NO" dirty="0">
                <a:latin typeface="Arial Narrow" pitchFamily="34" charset="0"/>
              </a:rPr>
              <a:t>116,2)</a:t>
            </a:r>
          </a:p>
          <a:p>
            <a:pPr lvl="1"/>
            <a:r>
              <a:rPr lang="nb-NO" dirty="0">
                <a:latin typeface="Arial Narrow" pitchFamily="34" charset="0"/>
              </a:rPr>
              <a:t>Veksten skjer i prinsippet hele tiden (kontinuerlig tid)</a:t>
            </a:r>
          </a:p>
          <a:p>
            <a:pPr lvl="1"/>
            <a:r>
              <a:rPr lang="nb-NO" dirty="0">
                <a:latin typeface="Arial Narrow" pitchFamily="34" charset="0"/>
              </a:rPr>
              <a:t>Gir </a:t>
            </a:r>
            <a:r>
              <a:rPr lang="nb-NO" i="1" dirty="0">
                <a:latin typeface="Arial Narrow" pitchFamily="34" charset="0"/>
              </a:rPr>
              <a:t>glatt</a:t>
            </a:r>
            <a:r>
              <a:rPr lang="nb-NO" dirty="0">
                <a:latin typeface="Arial Narrow" pitchFamily="34" charset="0"/>
              </a:rPr>
              <a:t> </a:t>
            </a:r>
            <a:r>
              <a:rPr lang="nb-NO" dirty="0" smtClean="0">
                <a:latin typeface="Arial Narrow" pitchFamily="34" charset="0"/>
              </a:rPr>
              <a:t>kurve</a:t>
            </a:r>
            <a:endParaRPr lang="nb-NO" dirty="0">
              <a:latin typeface="Arial Narrow" pitchFamily="34" charset="0"/>
            </a:endParaRPr>
          </a:p>
          <a:p>
            <a:pPr lvl="1"/>
            <a:r>
              <a:rPr lang="nb-NO" dirty="0">
                <a:latin typeface="Arial Narrow" pitchFamily="34" charset="0"/>
              </a:rPr>
              <a:t>Men ratio mellom to påfølgende tall er konstant</a:t>
            </a:r>
          </a:p>
          <a:p>
            <a:pPr>
              <a:buFont typeface="Wingdings" pitchFamily="2" charset="2"/>
              <a:buNone/>
            </a:pPr>
            <a:r>
              <a:rPr lang="nb-NO" dirty="0">
                <a:latin typeface="Arial Narrow" pitchFamily="34" charset="0"/>
              </a:rPr>
              <a:t>Årlig eksponentiell vekstrate</a:t>
            </a:r>
          </a:p>
          <a:p>
            <a:pPr lvl="1"/>
            <a:r>
              <a:rPr lang="nb-NO" dirty="0">
                <a:latin typeface="Arial Narrow" pitchFamily="34" charset="0"/>
              </a:rPr>
              <a:t>r = [ ln ( </a:t>
            </a:r>
            <a:r>
              <a:rPr lang="nb-NO" dirty="0" err="1">
                <a:latin typeface="Arial Narrow" pitchFamily="34" charset="0"/>
              </a:rPr>
              <a:t>P</a:t>
            </a:r>
            <a:r>
              <a:rPr lang="nb-NO" baseline="-25000" dirty="0" err="1">
                <a:latin typeface="Arial Narrow" pitchFamily="34" charset="0"/>
              </a:rPr>
              <a:t>n</a:t>
            </a:r>
            <a:r>
              <a:rPr lang="nb-NO" baseline="-25000" dirty="0">
                <a:latin typeface="Arial Narrow" pitchFamily="34" charset="0"/>
              </a:rPr>
              <a:t> </a:t>
            </a:r>
            <a:r>
              <a:rPr lang="nb-NO" dirty="0">
                <a:latin typeface="Arial Narrow" pitchFamily="34" charset="0"/>
              </a:rPr>
              <a:t>/ P</a:t>
            </a:r>
            <a:r>
              <a:rPr lang="nb-NO" baseline="-25000" dirty="0">
                <a:latin typeface="Arial Narrow" pitchFamily="34" charset="0"/>
              </a:rPr>
              <a:t>0 </a:t>
            </a:r>
            <a:r>
              <a:rPr lang="nb-NO" dirty="0">
                <a:latin typeface="Arial Narrow" pitchFamily="34" charset="0"/>
              </a:rPr>
              <a:t>) ] / n, 	ln = naturlig logaritme</a:t>
            </a:r>
            <a:endParaRPr lang="en-US" dirty="0">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4051">
                                            <p:txEl>
                                              <p:pRg st="6" end="6"/>
                                            </p:txEl>
                                          </p:spTgt>
                                        </p:tgtEl>
                                        <p:attrNameLst>
                                          <p:attrName>style.visibility</p:attrName>
                                        </p:attrNameLst>
                                      </p:cBhvr>
                                      <p:to>
                                        <p:strVal val="visible"/>
                                      </p:to>
                                    </p:set>
                                    <p:animEffect transition="in" filter="blinds(horizontal)">
                                      <p:cBhvr>
                                        <p:cTn id="7" dur="500"/>
                                        <p:tgtEl>
                                          <p:spTgt spid="514051">
                                            <p:txEl>
                                              <p:pRg st="6" end="6"/>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14051">
                                            <p:txEl>
                                              <p:pRg st="7" end="7"/>
                                            </p:txEl>
                                          </p:spTgt>
                                        </p:tgtEl>
                                        <p:attrNameLst>
                                          <p:attrName>style.visibility</p:attrName>
                                        </p:attrNameLst>
                                      </p:cBhvr>
                                      <p:to>
                                        <p:strVal val="visible"/>
                                      </p:to>
                                    </p:set>
                                    <p:animEffect transition="in" filter="blinds(horizontal)">
                                      <p:cBhvr>
                                        <p:cTn id="10" dur="500"/>
                                        <p:tgtEl>
                                          <p:spTgt spid="51405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E00D882-3DA2-43A2-9833-410BDCBD86F7}" type="slidenum">
              <a:rPr lang="en-US" altLang="en-US"/>
              <a:pPr/>
              <a:t>17</a:t>
            </a:fld>
            <a:endParaRPr lang="en-US" altLang="en-US"/>
          </a:p>
        </p:txBody>
      </p:sp>
      <p:sp>
        <p:nvSpPr>
          <p:cNvPr id="523266" name="Rectangle 2"/>
          <p:cNvSpPr>
            <a:spLocks noGrp="1" noChangeArrowheads="1"/>
          </p:cNvSpPr>
          <p:nvPr>
            <p:ph type="title"/>
          </p:nvPr>
        </p:nvSpPr>
        <p:spPr/>
        <p:txBody>
          <a:bodyPr/>
          <a:lstStyle/>
          <a:p>
            <a:pPr algn="ctr"/>
            <a:r>
              <a:rPr lang="nb-NO" sz="4400" b="0">
                <a:latin typeface="Arial Narrow" pitchFamily="34" charset="0"/>
              </a:rPr>
              <a:t>Svakheter</a:t>
            </a:r>
            <a:endParaRPr lang="en-US" sz="4400" b="0">
              <a:latin typeface="Arial Narrow" pitchFamily="34" charset="0"/>
            </a:endParaRPr>
          </a:p>
        </p:txBody>
      </p:sp>
      <p:sp>
        <p:nvSpPr>
          <p:cNvPr id="523267" name="Rectangle 3"/>
          <p:cNvSpPr>
            <a:spLocks noGrp="1" noChangeArrowheads="1"/>
          </p:cNvSpPr>
          <p:nvPr>
            <p:ph type="body" idx="1"/>
          </p:nvPr>
        </p:nvSpPr>
        <p:spPr/>
        <p:txBody>
          <a:bodyPr/>
          <a:lstStyle/>
          <a:p>
            <a:r>
              <a:rPr lang="nb-NO" sz="2600">
                <a:latin typeface="Arial Narrow" pitchFamily="34" charset="0"/>
              </a:rPr>
              <a:t>Få eksempler på aritmetisk (lineær) befolkningsvekst</a:t>
            </a:r>
          </a:p>
          <a:p>
            <a:r>
              <a:rPr lang="nb-NO" sz="2600">
                <a:latin typeface="Arial Narrow" pitchFamily="34" charset="0"/>
              </a:rPr>
              <a:t>Sjeldent konstant geometrisk vekstrate fra år til år</a:t>
            </a:r>
          </a:p>
          <a:p>
            <a:pPr lvl="1"/>
            <a:r>
              <a:rPr lang="nb-NO" sz="2200">
                <a:latin typeface="Arial Narrow" pitchFamily="34" charset="0"/>
              </a:rPr>
              <a:t>I små befolkninger kan veksten skje i irregulære intervaller avhengig av når dødsfallene, fødslene, inn- og utflytting skjer</a:t>
            </a:r>
          </a:p>
          <a:p>
            <a:r>
              <a:rPr lang="nb-NO" sz="2600">
                <a:latin typeface="Arial Narrow" pitchFamily="34" charset="0"/>
              </a:rPr>
              <a:t>Største svakhet med eksponentiell vekstrate er også at man antar konstant vekstrate</a:t>
            </a:r>
          </a:p>
          <a:p>
            <a:r>
              <a:rPr lang="nb-NO" sz="2600">
                <a:latin typeface="Arial Narrow" pitchFamily="34" charset="0"/>
              </a:rPr>
              <a:t>Logistisk vekstkurve tar hensyn til at veksten først kan være rask, for deretter å flate ut, men den (eller andre matematiske vekstmodeller) kan ikke </a:t>
            </a:r>
            <a:r>
              <a:rPr lang="nb-NO" sz="2600" i="1">
                <a:latin typeface="Arial Narrow" pitchFamily="34" charset="0"/>
              </a:rPr>
              <a:t>forklare hvorfor</a:t>
            </a:r>
            <a:r>
              <a:rPr lang="nb-NO" sz="2600">
                <a:latin typeface="Arial Narrow" pitchFamily="34" charset="0"/>
              </a:rPr>
              <a:t> endringer kan oppstå i de ulike vekstkomponentene</a:t>
            </a:r>
            <a:endParaRPr lang="en-US" sz="260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708746E-6049-4751-83D0-6C9DECC090C1}" type="slidenum">
              <a:rPr lang="en-US" altLang="en-US"/>
              <a:pPr/>
              <a:t>18</a:t>
            </a:fld>
            <a:endParaRPr lang="en-US" altLang="en-US"/>
          </a:p>
        </p:txBody>
      </p:sp>
      <p:sp>
        <p:nvSpPr>
          <p:cNvPr id="517122" name="Rectangle 2"/>
          <p:cNvSpPr>
            <a:spLocks noGrp="1" noChangeArrowheads="1"/>
          </p:cNvSpPr>
          <p:nvPr>
            <p:ph type="title"/>
          </p:nvPr>
        </p:nvSpPr>
        <p:spPr/>
        <p:txBody>
          <a:bodyPr/>
          <a:lstStyle/>
          <a:p>
            <a:r>
              <a:rPr lang="nb-NO" sz="4000" b="0">
                <a:latin typeface="Arial Narrow" pitchFamily="34" charset="0"/>
              </a:rPr>
              <a:t>Befolkningsutvikling i verden 1965-70</a:t>
            </a:r>
            <a:endParaRPr lang="en-US" sz="4000" b="0">
              <a:latin typeface="Arial Narrow" pitchFamily="34" charset="0"/>
            </a:endParaRPr>
          </a:p>
        </p:txBody>
      </p:sp>
      <p:pic>
        <p:nvPicPr>
          <p:cNvPr id="517124" name="Picture 4"/>
          <p:cNvPicPr>
            <a:picLocks noGrp="1" noChangeAspect="1" noChangeArrowheads="1"/>
          </p:cNvPicPr>
          <p:nvPr>
            <p:ph idx="1"/>
          </p:nvPr>
        </p:nvPicPr>
        <p:blipFill>
          <a:blip r:embed="rId2" cstate="print"/>
          <a:srcRect/>
          <a:stretch>
            <a:fillRect/>
          </a:stretch>
        </p:blipFill>
        <p:spPr>
          <a:xfrm>
            <a:off x="539750" y="1700213"/>
            <a:ext cx="8021638" cy="4411662"/>
          </a:xfrm>
          <a:noFill/>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8799E90-5A32-4985-B9A7-E84D9B19878E}" type="slidenum">
              <a:rPr lang="en-US" altLang="en-US"/>
              <a:pPr/>
              <a:t>19</a:t>
            </a:fld>
            <a:endParaRPr lang="en-US" altLang="en-US"/>
          </a:p>
        </p:txBody>
      </p:sp>
      <p:sp>
        <p:nvSpPr>
          <p:cNvPr id="515074" name="Rectangle 2"/>
          <p:cNvSpPr>
            <a:spLocks noGrp="1" noChangeArrowheads="1"/>
          </p:cNvSpPr>
          <p:nvPr>
            <p:ph type="title"/>
          </p:nvPr>
        </p:nvSpPr>
        <p:spPr/>
        <p:txBody>
          <a:bodyPr/>
          <a:lstStyle/>
          <a:p>
            <a:pPr algn="ctr"/>
            <a:r>
              <a:rPr lang="nb-NO" sz="4400" b="0">
                <a:latin typeface="Arial Narrow" pitchFamily="34" charset="0"/>
              </a:rPr>
              <a:t>Noen betraktninger</a:t>
            </a:r>
            <a:endParaRPr lang="en-US" sz="4400" b="0">
              <a:latin typeface="Arial Narrow" pitchFamily="34" charset="0"/>
            </a:endParaRPr>
          </a:p>
        </p:txBody>
      </p:sp>
      <p:sp>
        <p:nvSpPr>
          <p:cNvPr id="515075" name="Rectangle 3"/>
          <p:cNvSpPr>
            <a:spLocks noGrp="1" noChangeArrowheads="1"/>
          </p:cNvSpPr>
          <p:nvPr>
            <p:ph type="body" idx="1"/>
          </p:nvPr>
        </p:nvSpPr>
        <p:spPr>
          <a:xfrm>
            <a:off x="457200" y="1719263"/>
            <a:ext cx="8229600" cy="4805362"/>
          </a:xfrm>
        </p:spPr>
        <p:txBody>
          <a:bodyPr/>
          <a:lstStyle/>
          <a:p>
            <a:pPr>
              <a:buFont typeface="Wingdings" pitchFamily="2" charset="2"/>
              <a:buNone/>
            </a:pPr>
            <a:r>
              <a:rPr lang="nb-NO" sz="2800" dirty="0">
                <a:latin typeface="Arial Narrow" pitchFamily="34" charset="0"/>
              </a:rPr>
              <a:t>Kort tidsperspektiv (1 år) og lav vekstrate</a:t>
            </a:r>
          </a:p>
          <a:p>
            <a:endParaRPr lang="nb-NO" sz="1000" dirty="0">
              <a:latin typeface="Arial Narrow" pitchFamily="34" charset="0"/>
            </a:endParaRPr>
          </a:p>
          <a:p>
            <a:pPr lvl="1">
              <a:buFont typeface="Wingdings" pitchFamily="2" charset="2"/>
              <a:buNone/>
            </a:pPr>
            <a:r>
              <a:rPr lang="nb-NO" sz="2400" dirty="0">
                <a:latin typeface="Arial Narrow" pitchFamily="34" charset="0"/>
              </a:rPr>
              <a:t>liten forskjell mellom </a:t>
            </a:r>
            <a:r>
              <a:rPr lang="nb-NO" sz="2400" dirty="0" smtClean="0">
                <a:latin typeface="Arial Narrow" pitchFamily="34" charset="0"/>
              </a:rPr>
              <a:t>geometrisk </a:t>
            </a:r>
            <a:r>
              <a:rPr lang="nb-NO" sz="2400" dirty="0">
                <a:latin typeface="Arial Narrow" pitchFamily="34" charset="0"/>
              </a:rPr>
              <a:t>og eksponentiell vekstrate i Norge med faktisk befolkningsøkning på 25 tusen i 2003 til 4,58 millioner 1. januar 2004: 0,5459% vs. 0,5457%</a:t>
            </a:r>
            <a:endParaRPr lang="en-US" sz="2400" dirty="0">
              <a:latin typeface="Arial Narrow" pitchFamily="34" charset="0"/>
            </a:endParaRPr>
          </a:p>
          <a:p>
            <a:endParaRPr lang="nb-NO" sz="2800" dirty="0">
              <a:latin typeface="Arial Narrow" pitchFamily="34" charset="0"/>
            </a:endParaRPr>
          </a:p>
          <a:p>
            <a:pPr>
              <a:buFont typeface="Wingdings" pitchFamily="2" charset="2"/>
              <a:buNone/>
            </a:pPr>
            <a:r>
              <a:rPr lang="nb-NO" sz="2800" dirty="0">
                <a:latin typeface="Arial Narrow" pitchFamily="34" charset="0"/>
              </a:rPr>
              <a:t>Kort tidsperspektiv (1 år) og høy vekstrate</a:t>
            </a:r>
          </a:p>
          <a:p>
            <a:endParaRPr lang="nb-NO" sz="1000" dirty="0">
              <a:latin typeface="Arial Narrow" pitchFamily="34" charset="0"/>
            </a:endParaRPr>
          </a:p>
          <a:p>
            <a:pPr lvl="1">
              <a:buFont typeface="Wingdings" pitchFamily="2" charset="2"/>
              <a:buNone/>
            </a:pPr>
            <a:r>
              <a:rPr lang="nb-NO" sz="2400" dirty="0">
                <a:latin typeface="Arial Narrow" pitchFamily="34" charset="0"/>
              </a:rPr>
              <a:t>relativt stor forskjell mellom </a:t>
            </a:r>
            <a:r>
              <a:rPr lang="nb-NO" sz="2400" dirty="0" smtClean="0">
                <a:latin typeface="Arial Narrow" pitchFamily="34" charset="0"/>
              </a:rPr>
              <a:t>geometrisk </a:t>
            </a:r>
            <a:r>
              <a:rPr lang="nb-NO" sz="2400" dirty="0">
                <a:latin typeface="Arial Narrow" pitchFamily="34" charset="0"/>
              </a:rPr>
              <a:t>og eksponentiell vekstrate om Norges befolkning hadde økt med 2 millioner i løpet av 2003 til 6,58 mill 1. januar 2004: 43,6% vs. 36,2%</a:t>
            </a:r>
            <a:endParaRPr lang="en-US" sz="2400" dirty="0">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5075">
                                            <p:txEl>
                                              <p:pRg st="4" end="4"/>
                                            </p:txEl>
                                          </p:spTgt>
                                        </p:tgtEl>
                                        <p:attrNameLst>
                                          <p:attrName>style.visibility</p:attrName>
                                        </p:attrNameLst>
                                      </p:cBhvr>
                                      <p:to>
                                        <p:strVal val="visible"/>
                                      </p:to>
                                    </p:set>
                                    <p:animEffect transition="in" filter="blinds(horizontal)">
                                      <p:cBhvr>
                                        <p:cTn id="7" dur="500"/>
                                        <p:tgtEl>
                                          <p:spTgt spid="515075">
                                            <p:txEl>
                                              <p:pRg st="4" end="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15075">
                                            <p:txEl>
                                              <p:pRg st="6" end="6"/>
                                            </p:txEl>
                                          </p:spTgt>
                                        </p:tgtEl>
                                        <p:attrNameLst>
                                          <p:attrName>style.visibility</p:attrName>
                                        </p:attrNameLst>
                                      </p:cBhvr>
                                      <p:to>
                                        <p:strVal val="visible"/>
                                      </p:to>
                                    </p:set>
                                    <p:animEffect transition="in" filter="blinds(horizontal)">
                                      <p:cBhvr>
                                        <p:cTn id="10" dur="500"/>
                                        <p:tgtEl>
                                          <p:spTgt spid="5150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386EA12A-D475-42D5-8AA6-2E2B8643DE52}" type="slidenum">
              <a:rPr lang="en-US" altLang="en-US"/>
              <a:pPr/>
              <a:t>20</a:t>
            </a:fld>
            <a:endParaRPr lang="en-US" altLang="en-US"/>
          </a:p>
        </p:txBody>
      </p:sp>
      <p:sp>
        <p:nvSpPr>
          <p:cNvPr id="519170" name="Rectangle 2"/>
          <p:cNvSpPr>
            <a:spLocks noGrp="1" noChangeArrowheads="1"/>
          </p:cNvSpPr>
          <p:nvPr>
            <p:ph type="title"/>
          </p:nvPr>
        </p:nvSpPr>
        <p:spPr/>
        <p:txBody>
          <a:bodyPr/>
          <a:lstStyle/>
          <a:p>
            <a:pPr algn="ctr"/>
            <a:r>
              <a:rPr lang="nb-NO" sz="4400" b="0">
                <a:latin typeface="Arial Narrow" pitchFamily="34" charset="0"/>
              </a:rPr>
              <a:t>Norges befolkning om 200 år (1)</a:t>
            </a:r>
            <a:endParaRPr lang="en-US" sz="4400" b="0">
              <a:latin typeface="Arial Narrow" pitchFamily="34" charset="0"/>
            </a:endParaRPr>
          </a:p>
        </p:txBody>
      </p:sp>
      <p:pic>
        <p:nvPicPr>
          <p:cNvPr id="519172" name="Picture 4"/>
          <p:cNvPicPr>
            <a:picLocks noGrp="1" noChangeAspect="1" noChangeArrowheads="1"/>
          </p:cNvPicPr>
          <p:nvPr>
            <p:ph idx="1"/>
          </p:nvPr>
        </p:nvPicPr>
        <p:blipFill>
          <a:blip r:embed="rId2" cstate="print"/>
          <a:srcRect/>
          <a:stretch>
            <a:fillRect/>
          </a:stretch>
        </p:blipFill>
        <p:spPr>
          <a:xfrm>
            <a:off x="560388" y="1719263"/>
            <a:ext cx="8021637" cy="4411662"/>
          </a:xfrm>
          <a:noFill/>
          <a:ln/>
        </p:spPr>
      </p:pic>
      <p:sp>
        <p:nvSpPr>
          <p:cNvPr id="519174" name="Text Box 6"/>
          <p:cNvSpPr txBox="1">
            <a:spLocks noChangeArrowheads="1"/>
          </p:cNvSpPr>
          <p:nvPr/>
        </p:nvSpPr>
        <p:spPr bwMode="auto">
          <a:xfrm>
            <a:off x="1547813" y="1989138"/>
            <a:ext cx="2951162" cy="336550"/>
          </a:xfrm>
          <a:prstGeom prst="rect">
            <a:avLst/>
          </a:prstGeom>
          <a:noFill/>
          <a:ln w="9525">
            <a:noFill/>
            <a:miter lim="800000"/>
            <a:headEnd/>
            <a:tailEnd/>
          </a:ln>
          <a:effectLst/>
        </p:spPr>
        <p:txBody>
          <a:bodyPr>
            <a:spAutoFit/>
          </a:bodyPr>
          <a:lstStyle/>
          <a:p>
            <a:pPr>
              <a:spcBef>
                <a:spcPct val="50000"/>
              </a:spcBef>
            </a:pPr>
            <a:r>
              <a:rPr lang="nb-NO" sz="1600"/>
              <a:t>0,55 prosent årlig vekstrate</a:t>
            </a:r>
            <a:endParaRPr lang="en-US" sz="160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2BEF0A2-EE51-4762-A9E9-EE501BF6D36A}" type="slidenum">
              <a:rPr lang="en-US" altLang="en-US"/>
              <a:pPr/>
              <a:t>21</a:t>
            </a:fld>
            <a:endParaRPr lang="en-US" altLang="en-US"/>
          </a:p>
        </p:txBody>
      </p:sp>
      <p:sp>
        <p:nvSpPr>
          <p:cNvPr id="521220" name="Rectangle 4"/>
          <p:cNvSpPr>
            <a:spLocks noGrp="1" noChangeArrowheads="1"/>
          </p:cNvSpPr>
          <p:nvPr>
            <p:ph type="title"/>
          </p:nvPr>
        </p:nvSpPr>
        <p:spPr/>
        <p:txBody>
          <a:bodyPr/>
          <a:lstStyle/>
          <a:p>
            <a:pPr algn="ctr"/>
            <a:r>
              <a:rPr lang="nb-NO" sz="4400" b="0">
                <a:latin typeface="Arial Narrow" pitchFamily="34" charset="0"/>
              </a:rPr>
              <a:t>Norges befolkning om 200 år (2)</a:t>
            </a:r>
            <a:endParaRPr lang="en-US" sz="4400" b="0">
              <a:latin typeface="Arial Narrow" pitchFamily="34" charset="0"/>
            </a:endParaRPr>
          </a:p>
        </p:txBody>
      </p:sp>
      <p:pic>
        <p:nvPicPr>
          <p:cNvPr id="521225" name="Picture 9"/>
          <p:cNvPicPr>
            <a:picLocks noGrp="1" noChangeAspect="1" noChangeArrowheads="1"/>
          </p:cNvPicPr>
          <p:nvPr>
            <p:ph idx="1"/>
          </p:nvPr>
        </p:nvPicPr>
        <p:blipFill>
          <a:blip r:embed="rId2" cstate="print"/>
          <a:srcRect/>
          <a:stretch>
            <a:fillRect/>
          </a:stretch>
        </p:blipFill>
        <p:spPr>
          <a:xfrm>
            <a:off x="468313" y="1719263"/>
            <a:ext cx="8135937" cy="4589462"/>
          </a:xfrm>
          <a:noFill/>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3E37883-56F5-46F8-BAF7-B104CAA0DBA3}" type="slidenum">
              <a:rPr lang="en-US" altLang="en-US"/>
              <a:pPr/>
              <a:t>22</a:t>
            </a:fld>
            <a:endParaRPr lang="en-US" altLang="en-US"/>
          </a:p>
        </p:txBody>
      </p:sp>
      <p:sp>
        <p:nvSpPr>
          <p:cNvPr id="516098" name="Rectangle 2"/>
          <p:cNvSpPr>
            <a:spLocks noGrp="1" noChangeArrowheads="1"/>
          </p:cNvSpPr>
          <p:nvPr>
            <p:ph type="title"/>
          </p:nvPr>
        </p:nvSpPr>
        <p:spPr/>
        <p:txBody>
          <a:bodyPr/>
          <a:lstStyle/>
          <a:p>
            <a:pPr algn="ctr"/>
            <a:r>
              <a:rPr lang="nb-NO" sz="4400">
                <a:latin typeface="Arial Narrow" pitchFamily="34" charset="0"/>
              </a:rPr>
              <a:t>Fordoblingstid</a:t>
            </a:r>
            <a:endParaRPr lang="en-US" sz="4400">
              <a:latin typeface="Arial Narrow" pitchFamily="34" charset="0"/>
            </a:endParaRPr>
          </a:p>
        </p:txBody>
      </p:sp>
      <p:sp>
        <p:nvSpPr>
          <p:cNvPr id="516099" name="Rectangle 3"/>
          <p:cNvSpPr>
            <a:spLocks noGrp="1" noChangeArrowheads="1"/>
          </p:cNvSpPr>
          <p:nvPr>
            <p:ph type="body" idx="1"/>
          </p:nvPr>
        </p:nvSpPr>
        <p:spPr/>
        <p:txBody>
          <a:bodyPr/>
          <a:lstStyle/>
          <a:p>
            <a:pPr>
              <a:lnSpc>
                <a:spcPct val="90000"/>
              </a:lnSpc>
              <a:buFont typeface="Wingdings" pitchFamily="2" charset="2"/>
              <a:buNone/>
            </a:pPr>
            <a:r>
              <a:rPr lang="nb-NO" sz="2400" dirty="0">
                <a:latin typeface="Arial Narrow" pitchFamily="34" charset="0"/>
              </a:rPr>
              <a:t>Hvordan tolke vekstrater: er 3% mye eller lite?</a:t>
            </a:r>
          </a:p>
          <a:p>
            <a:pPr>
              <a:lnSpc>
                <a:spcPct val="90000"/>
              </a:lnSpc>
              <a:buFont typeface="Wingdings" pitchFamily="2" charset="2"/>
              <a:buNone/>
            </a:pPr>
            <a:r>
              <a:rPr lang="nb-NO" sz="2400" dirty="0">
                <a:latin typeface="Arial Narrow" pitchFamily="34" charset="0"/>
              </a:rPr>
              <a:t>Gitt dagens vekstrate, hvor mange år går det før en befolkning er dobbelt så stor?</a:t>
            </a:r>
          </a:p>
          <a:p>
            <a:pPr>
              <a:lnSpc>
                <a:spcPct val="90000"/>
              </a:lnSpc>
            </a:pPr>
            <a:endParaRPr lang="nb-NO" sz="900" dirty="0">
              <a:latin typeface="Arial Narrow" pitchFamily="34" charset="0"/>
            </a:endParaRPr>
          </a:p>
          <a:p>
            <a:pPr lvl="1">
              <a:lnSpc>
                <a:spcPct val="90000"/>
              </a:lnSpc>
              <a:buFont typeface="Wingdings" pitchFamily="2" charset="2"/>
              <a:buNone/>
            </a:pPr>
            <a:r>
              <a:rPr lang="nb-NO" sz="2000" dirty="0">
                <a:latin typeface="Arial Narrow" pitchFamily="34" charset="0"/>
              </a:rPr>
              <a:t>Med 0,55% (Norge 2003) vekst per år er svaret 127 år</a:t>
            </a:r>
          </a:p>
          <a:p>
            <a:pPr lvl="1">
              <a:lnSpc>
                <a:spcPct val="90000"/>
              </a:lnSpc>
              <a:buFont typeface="Wingdings" pitchFamily="2" charset="2"/>
              <a:buNone/>
            </a:pPr>
            <a:r>
              <a:rPr lang="nb-NO" sz="2000" dirty="0">
                <a:latin typeface="Arial Narrow" pitchFamily="34" charset="0"/>
              </a:rPr>
              <a:t>Med 1, 2 og 3% vekst per år er svaret hhv. 70, 35 og 23 år</a:t>
            </a:r>
          </a:p>
          <a:p>
            <a:pPr lvl="1">
              <a:lnSpc>
                <a:spcPct val="90000"/>
              </a:lnSpc>
            </a:pPr>
            <a:endParaRPr lang="nb-NO" sz="1000" dirty="0">
              <a:latin typeface="Arial Narrow" pitchFamily="34" charset="0"/>
            </a:endParaRPr>
          </a:p>
          <a:p>
            <a:pPr>
              <a:lnSpc>
                <a:spcPct val="90000"/>
              </a:lnSpc>
              <a:buFont typeface="Wingdings" pitchFamily="2" charset="2"/>
              <a:buNone/>
            </a:pPr>
            <a:r>
              <a:rPr lang="nb-NO" sz="2400" dirty="0">
                <a:latin typeface="Arial Narrow" pitchFamily="34" charset="0"/>
              </a:rPr>
              <a:t>Tommelfingerregel: fordoblingstid (år) = 70 / årlig vekstrate i %</a:t>
            </a:r>
          </a:p>
          <a:p>
            <a:pPr>
              <a:lnSpc>
                <a:spcPct val="90000"/>
              </a:lnSpc>
              <a:buFont typeface="Wingdings" pitchFamily="2" charset="2"/>
              <a:buNone/>
            </a:pPr>
            <a:r>
              <a:rPr lang="nb-NO" sz="2400" dirty="0">
                <a:latin typeface="Arial Narrow" pitchFamily="34" charset="0"/>
              </a:rPr>
              <a:t>Mer presist</a:t>
            </a:r>
          </a:p>
          <a:p>
            <a:pPr>
              <a:lnSpc>
                <a:spcPct val="90000"/>
              </a:lnSpc>
            </a:pPr>
            <a:endParaRPr lang="nb-NO" sz="900" dirty="0">
              <a:latin typeface="Arial Narrow" pitchFamily="34" charset="0"/>
            </a:endParaRPr>
          </a:p>
          <a:p>
            <a:pPr lvl="1">
              <a:lnSpc>
                <a:spcPct val="90000"/>
              </a:lnSpc>
            </a:pPr>
            <a:r>
              <a:rPr lang="nb-NO" sz="2000" dirty="0" smtClean="0">
                <a:latin typeface="Arial Narrow" pitchFamily="34" charset="0"/>
              </a:rPr>
              <a:t>Diskret tid </a:t>
            </a:r>
            <a:r>
              <a:rPr lang="nb-NO" sz="2000" dirty="0">
                <a:latin typeface="Arial Narrow" pitchFamily="34" charset="0"/>
              </a:rPr>
              <a:t>(geometrisk vekst):		</a:t>
            </a:r>
            <a:r>
              <a:rPr lang="nb-NO" sz="2000" dirty="0" err="1" smtClean="0">
                <a:latin typeface="Arial Narrow" pitchFamily="34" charset="0"/>
              </a:rPr>
              <a:t>ford</a:t>
            </a:r>
            <a:r>
              <a:rPr lang="nb-NO" sz="2000" dirty="0" smtClean="0">
                <a:latin typeface="Arial Narrow" pitchFamily="34" charset="0"/>
              </a:rPr>
              <a:t>. tid </a:t>
            </a:r>
            <a:r>
              <a:rPr lang="nb-NO" sz="2000" dirty="0">
                <a:latin typeface="Arial Narrow" pitchFamily="34" charset="0"/>
              </a:rPr>
              <a:t>= ln (2) / ln (1 + r /100)</a:t>
            </a:r>
          </a:p>
          <a:p>
            <a:pPr lvl="1">
              <a:lnSpc>
                <a:spcPct val="90000"/>
              </a:lnSpc>
            </a:pPr>
            <a:r>
              <a:rPr lang="nb-NO" sz="2000" dirty="0" smtClean="0">
                <a:latin typeface="Arial Narrow" pitchFamily="34" charset="0"/>
              </a:rPr>
              <a:t>Kontinuerlig </a:t>
            </a:r>
            <a:r>
              <a:rPr lang="nb-NO" sz="2000" dirty="0">
                <a:latin typeface="Arial Narrow" pitchFamily="34" charset="0"/>
              </a:rPr>
              <a:t>(eksponentiell vekst):	</a:t>
            </a:r>
            <a:r>
              <a:rPr lang="nb-NO" sz="2000" dirty="0" err="1" smtClean="0">
                <a:latin typeface="Arial Narrow" pitchFamily="34" charset="0"/>
              </a:rPr>
              <a:t>ford</a:t>
            </a:r>
            <a:r>
              <a:rPr lang="nb-NO" sz="2000" dirty="0" smtClean="0">
                <a:latin typeface="Arial Narrow" pitchFamily="34" charset="0"/>
              </a:rPr>
              <a:t>. tid </a:t>
            </a:r>
            <a:r>
              <a:rPr lang="nb-NO" sz="2000" dirty="0">
                <a:latin typeface="Arial Narrow" pitchFamily="34" charset="0"/>
              </a:rPr>
              <a:t>= ln (2) / (r /100)</a:t>
            </a:r>
          </a:p>
          <a:p>
            <a:pPr lvl="1">
              <a:lnSpc>
                <a:spcPct val="90000"/>
              </a:lnSpc>
              <a:buFont typeface="Wingdings" pitchFamily="2" charset="2"/>
              <a:buNone/>
            </a:pPr>
            <a:r>
              <a:rPr lang="nb-NO" sz="2000" dirty="0">
                <a:latin typeface="Arial Narrow" pitchFamily="34" charset="0"/>
              </a:rPr>
              <a:t>		NB ln(2) = 0,693</a:t>
            </a:r>
            <a:endParaRPr lang="en-US" sz="2000" dirty="0">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609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609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609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6099">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6099">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6099">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609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fld id="{A3ABAB2C-7C9A-4163-85C7-F4609BA29401}" type="slidenum">
              <a:rPr lang="en-US" altLang="en-US"/>
              <a:pPr/>
              <a:t>23</a:t>
            </a:fld>
            <a:endParaRPr lang="en-US" altLang="en-US"/>
          </a:p>
        </p:txBody>
      </p:sp>
      <p:sp>
        <p:nvSpPr>
          <p:cNvPr id="537602" name="Slide Number Placeholder 5"/>
          <p:cNvSpPr txBox="1">
            <a:spLocks noGrp="1"/>
          </p:cNvSpPr>
          <p:nvPr/>
        </p:nvSpPr>
        <p:spPr bwMode="auto">
          <a:xfrm>
            <a:off x="6553200" y="6248400"/>
            <a:ext cx="2133600" cy="457200"/>
          </a:xfrm>
          <a:prstGeom prst="rect">
            <a:avLst/>
          </a:prstGeom>
          <a:noFill/>
          <a:ln w="9525">
            <a:noFill/>
            <a:miter lim="800000"/>
            <a:headEnd/>
            <a:tailEnd/>
          </a:ln>
        </p:spPr>
        <p:txBody>
          <a:bodyPr/>
          <a:lstStyle/>
          <a:p>
            <a:pPr algn="r"/>
            <a:fld id="{AEEA87F2-B530-4775-9F51-C06D30B4679E}" type="slidenum">
              <a:rPr lang="en-US" altLang="en-US" sz="1000"/>
              <a:pPr algn="r"/>
              <a:t>23</a:t>
            </a:fld>
            <a:endParaRPr lang="en-US" altLang="en-US" sz="1000"/>
          </a:p>
        </p:txBody>
      </p:sp>
      <p:sp>
        <p:nvSpPr>
          <p:cNvPr id="537603" name="Rectangle 2"/>
          <p:cNvSpPr>
            <a:spLocks noGrp="1" noChangeArrowheads="1"/>
          </p:cNvSpPr>
          <p:nvPr>
            <p:ph type="title" idx="4294967295"/>
          </p:nvPr>
        </p:nvSpPr>
        <p:spPr/>
        <p:txBody>
          <a:bodyPr/>
          <a:lstStyle/>
          <a:p>
            <a:r>
              <a:rPr lang="nb-NO"/>
              <a:t>Demografisk overgang </a:t>
            </a:r>
            <a:endParaRPr lang="en-US"/>
          </a:p>
        </p:txBody>
      </p:sp>
      <p:sp>
        <p:nvSpPr>
          <p:cNvPr id="537604" name="Rectangle 3"/>
          <p:cNvSpPr>
            <a:spLocks noGrp="1" noChangeArrowheads="1"/>
          </p:cNvSpPr>
          <p:nvPr>
            <p:ph type="body" idx="4294967295"/>
          </p:nvPr>
        </p:nvSpPr>
        <p:spPr/>
        <p:txBody>
          <a:bodyPr/>
          <a:lstStyle/>
          <a:p>
            <a:pPr>
              <a:buFont typeface="Wingdings" pitchFamily="2" charset="2"/>
              <a:buNone/>
            </a:pPr>
            <a:endParaRPr lang="nb-NO"/>
          </a:p>
          <a:p>
            <a:pPr>
              <a:buFont typeface="Wingdings" pitchFamily="2" charset="2"/>
              <a:buNone/>
            </a:pPr>
            <a:r>
              <a:rPr lang="nb-NO"/>
              <a:t>Prosess der et land opplever en overgang fra en situasjon med høy fruktbarhet og høy dødelighet, </a:t>
            </a:r>
          </a:p>
          <a:p>
            <a:pPr>
              <a:buFont typeface="Wingdings" pitchFamily="2" charset="2"/>
              <a:buNone/>
            </a:pPr>
            <a:r>
              <a:rPr lang="nb-NO"/>
              <a:t>til en ny situasjon med lav fruktbarhet og lav dødelighet</a:t>
            </a:r>
          </a:p>
          <a:p>
            <a:pPr>
              <a:buFont typeface="Wingdings" pitchFamily="2" charset="2"/>
              <a:buNone/>
            </a:pPr>
            <a:endParaRPr lang="nb-NO"/>
          </a:p>
          <a:p>
            <a:pPr>
              <a:buFont typeface="Wingdings" pitchFamily="2" charset="2"/>
              <a:buNone/>
            </a:pPr>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2"/>
          </p:nvPr>
        </p:nvSpPr>
        <p:spPr>
          <a:noFill/>
        </p:spPr>
        <p:txBody>
          <a:bodyPr/>
          <a:lstStyle/>
          <a:p>
            <a:fld id="{1B7D1339-9081-4247-9245-26697E0D3348}" type="slidenum">
              <a:rPr lang="en-US" altLang="en-US" smtClean="0"/>
              <a:pPr/>
              <a:t>24</a:t>
            </a:fld>
            <a:endParaRPr lang="en-US" altLang="en-US" smtClean="0"/>
          </a:p>
        </p:txBody>
      </p:sp>
      <p:pic>
        <p:nvPicPr>
          <p:cNvPr id="8195" name="Picture 4"/>
          <p:cNvPicPr>
            <a:picLocks noChangeAspect="1" noChangeArrowheads="1"/>
          </p:cNvPicPr>
          <p:nvPr/>
        </p:nvPicPr>
        <p:blipFill>
          <a:blip r:embed="rId2" cstate="print"/>
          <a:srcRect/>
          <a:stretch>
            <a:fillRect/>
          </a:stretch>
        </p:blipFill>
        <p:spPr bwMode="auto">
          <a:xfrm>
            <a:off x="827088" y="188913"/>
            <a:ext cx="4273550" cy="5575300"/>
          </a:xfrm>
          <a:prstGeom prst="rect">
            <a:avLst/>
          </a:prstGeom>
          <a:noFill/>
          <a:ln w="9525">
            <a:noFill/>
            <a:miter lim="800000"/>
            <a:headEnd/>
            <a:tailEnd/>
          </a:ln>
        </p:spPr>
      </p:pic>
      <p:sp>
        <p:nvSpPr>
          <p:cNvPr id="8196" name="Rectangle 5"/>
          <p:cNvSpPr>
            <a:spLocks noChangeArrowheads="1"/>
          </p:cNvSpPr>
          <p:nvPr/>
        </p:nvSpPr>
        <p:spPr bwMode="auto">
          <a:xfrm>
            <a:off x="900113" y="5805488"/>
            <a:ext cx="2254250" cy="366712"/>
          </a:xfrm>
          <a:prstGeom prst="rect">
            <a:avLst/>
          </a:prstGeom>
          <a:noFill/>
          <a:ln w="9525">
            <a:noFill/>
            <a:miter lim="800000"/>
            <a:headEnd/>
            <a:tailEnd/>
          </a:ln>
        </p:spPr>
        <p:txBody>
          <a:bodyPr wrap="none">
            <a:spAutoFit/>
          </a:bodyPr>
          <a:lstStyle/>
          <a:p>
            <a:r>
              <a:rPr lang="nb-NO"/>
              <a:t>Pop Handbook s. 47</a:t>
            </a:r>
            <a:endParaRPr lang="en-US"/>
          </a:p>
        </p:txBody>
      </p:sp>
      <p:sp>
        <p:nvSpPr>
          <p:cNvPr id="8197" name="Rectangle 6"/>
          <p:cNvSpPr>
            <a:spLocks noChangeArrowheads="1"/>
          </p:cNvSpPr>
          <p:nvPr/>
        </p:nvSpPr>
        <p:spPr bwMode="auto">
          <a:xfrm>
            <a:off x="5003800" y="2565400"/>
            <a:ext cx="3719513" cy="274638"/>
          </a:xfrm>
          <a:prstGeom prst="rect">
            <a:avLst/>
          </a:prstGeom>
          <a:noFill/>
          <a:ln w="9525">
            <a:noFill/>
            <a:miter lim="800000"/>
            <a:headEnd/>
            <a:tailEnd/>
          </a:ln>
        </p:spPr>
        <p:txBody>
          <a:bodyPr wrap="none">
            <a:spAutoFit/>
          </a:bodyPr>
          <a:lstStyle/>
          <a:p>
            <a:r>
              <a:rPr lang="nb-NO" sz="1200"/>
              <a:t>Fase 2: store fødselskull, ung befolkning, sterk vekst</a:t>
            </a:r>
            <a:endParaRPr lang="en-US" sz="1200"/>
          </a:p>
        </p:txBody>
      </p:sp>
      <p:sp>
        <p:nvSpPr>
          <p:cNvPr id="8198" name="Rectangle 8"/>
          <p:cNvSpPr>
            <a:spLocks noChangeArrowheads="1"/>
          </p:cNvSpPr>
          <p:nvPr/>
        </p:nvSpPr>
        <p:spPr bwMode="auto">
          <a:xfrm>
            <a:off x="4932363" y="3860800"/>
            <a:ext cx="3657600" cy="274638"/>
          </a:xfrm>
          <a:prstGeom prst="rect">
            <a:avLst/>
          </a:prstGeom>
          <a:noFill/>
          <a:ln w="9525">
            <a:noFill/>
            <a:miter lim="800000"/>
            <a:headEnd/>
            <a:tailEnd/>
          </a:ln>
        </p:spPr>
        <p:txBody>
          <a:bodyPr wrap="none">
            <a:spAutoFit/>
          </a:bodyPr>
          <a:lstStyle/>
          <a:p>
            <a:r>
              <a:rPr lang="nb-NO" sz="1200"/>
              <a:t>Fase 3: befolkningsvekst avtar, aldring setter i gang</a:t>
            </a:r>
            <a:endParaRPr lang="en-US" sz="1200"/>
          </a:p>
        </p:txBody>
      </p:sp>
      <p:sp>
        <p:nvSpPr>
          <p:cNvPr id="8199" name="Rectangle 9"/>
          <p:cNvSpPr>
            <a:spLocks noChangeArrowheads="1"/>
          </p:cNvSpPr>
          <p:nvPr/>
        </p:nvSpPr>
        <p:spPr bwMode="auto">
          <a:xfrm>
            <a:off x="5148263" y="4941888"/>
            <a:ext cx="3532187" cy="461962"/>
          </a:xfrm>
          <a:prstGeom prst="rect">
            <a:avLst/>
          </a:prstGeom>
          <a:noFill/>
          <a:ln w="9525">
            <a:noFill/>
            <a:miter lim="800000"/>
            <a:headEnd/>
            <a:tailEnd/>
          </a:ln>
        </p:spPr>
        <p:txBody>
          <a:bodyPr wrap="none">
            <a:spAutoFit/>
          </a:bodyPr>
          <a:lstStyle/>
          <a:p>
            <a:pPr algn="ctr"/>
            <a:r>
              <a:rPr lang="nb-NO" sz="1200"/>
              <a:t>Fase 4: svak vekst, dødelighet for de aller-eldste </a:t>
            </a:r>
          </a:p>
          <a:p>
            <a:pPr algn="ctr"/>
            <a:r>
              <a:rPr lang="nb-NO" sz="1200"/>
              <a:t>synker, sterk aldring</a:t>
            </a:r>
            <a:endParaRPr lang="en-US" sz="120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3D292E3-2859-4D89-980C-B4E76AD0FE60}" type="slidenum">
              <a:rPr lang="en-US" altLang="en-US"/>
              <a:pPr/>
              <a:t>25</a:t>
            </a:fld>
            <a:endParaRPr lang="en-US" altLang="en-US"/>
          </a:p>
        </p:txBody>
      </p:sp>
      <p:graphicFrame>
        <p:nvGraphicFramePr>
          <p:cNvPr id="8" name="Content Placeholder 7"/>
          <p:cNvGraphicFramePr>
            <a:graphicFrameLocks noGrp="1"/>
          </p:cNvGraphicFramePr>
          <p:nvPr>
            <p:ph idx="1"/>
          </p:nvPr>
        </p:nvGraphicFramePr>
        <p:xfrm>
          <a:off x="457200" y="548680"/>
          <a:ext cx="8435280" cy="583264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3303FADB-A4C7-44B6-87FE-BF3EC8B77E04}" type="slidenum">
              <a:rPr lang="en-US" altLang="en-US"/>
              <a:pPr/>
              <a:t>26</a:t>
            </a:fld>
            <a:endParaRPr lang="en-US" altLang="en-US"/>
          </a:p>
        </p:txBody>
      </p:sp>
      <p:pic>
        <p:nvPicPr>
          <p:cNvPr id="526338" name="Picture 2" descr="skann"/>
          <p:cNvPicPr>
            <a:picLocks noGrp="1" noChangeAspect="1" noChangeArrowheads="1"/>
          </p:cNvPicPr>
          <p:nvPr>
            <p:ph/>
          </p:nvPr>
        </p:nvPicPr>
        <p:blipFill>
          <a:blip r:embed="rId2" cstate="print"/>
          <a:srcRect/>
          <a:stretch>
            <a:fillRect/>
          </a:stretch>
        </p:blipFill>
        <p:spPr>
          <a:xfrm rot="60000">
            <a:off x="252413" y="836613"/>
            <a:ext cx="7488237" cy="5045075"/>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15467</TotalTime>
  <Words>1158</Words>
  <Application>Microsoft Office PowerPoint</Application>
  <PresentationFormat>On-screen Show (4:3)</PresentationFormat>
  <Paragraphs>194</Paragraphs>
  <Slides>26</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Network</vt:lpstr>
      <vt:lpstr>Equation</vt:lpstr>
      <vt:lpstr>Befolkningsvekst</vt:lpstr>
      <vt:lpstr>Oversikt dagens forelesning</vt:lpstr>
      <vt:lpstr>Demografisk rate</vt:lpstr>
      <vt:lpstr>Demografisk rate forts.</vt:lpstr>
      <vt:lpstr>Demografisk rate forts.</vt:lpstr>
      <vt:lpstr>Demografisk rate forts.</vt:lpstr>
      <vt:lpstr>Summarisk dødsrate, 5-års intervall</vt:lpstr>
      <vt:lpstr>Demografisk rate forts.</vt:lpstr>
      <vt:lpstr>Befolkningsregnskap</vt:lpstr>
      <vt:lpstr>  Sammenheng mellom tilstand og vekst </vt:lpstr>
      <vt:lpstr>Gjelder også delbefolkninger</vt:lpstr>
      <vt:lpstr>Befolkningsregnskap forts.</vt:lpstr>
      <vt:lpstr>Inn- og utvandring</vt:lpstr>
      <vt:lpstr>Årlig befolkningsvekst</vt:lpstr>
      <vt:lpstr>Årlige vekstrater forts.</vt:lpstr>
      <vt:lpstr>Årlige vekstrater forts.</vt:lpstr>
      <vt:lpstr>Svakheter</vt:lpstr>
      <vt:lpstr>Befolkningsutvikling i verden 1965-70</vt:lpstr>
      <vt:lpstr>Noen betraktninger</vt:lpstr>
      <vt:lpstr>Norges befolkning om 200 år (1)</vt:lpstr>
      <vt:lpstr>Norges befolkning om 200 år (2)</vt:lpstr>
      <vt:lpstr>Fordoblingstid</vt:lpstr>
      <vt:lpstr>Demografisk overgang </vt:lpstr>
      <vt:lpstr>Slide 24</vt:lpstr>
      <vt:lpstr>Slide 25</vt:lpstr>
      <vt:lpstr>Slide 26</vt:lpstr>
    </vt:vector>
  </TitlesOfParts>
  <Company>UiO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Spanis</dc:title>
  <dc:creator>SEM</dc:creator>
  <cp:lastModifiedBy>keilman</cp:lastModifiedBy>
  <cp:revision>530</cp:revision>
  <dcterms:created xsi:type="dcterms:W3CDTF">2004-08-06T11:41:26Z</dcterms:created>
  <dcterms:modified xsi:type="dcterms:W3CDTF">2010-09-16T05:57:57Z</dcterms:modified>
</cp:coreProperties>
</file>